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4"/>
    <p:sldMasterId id="2147483904" r:id="rId5"/>
    <p:sldMasterId id="2147483986" r:id="rId6"/>
    <p:sldMasterId id="2147483997" r:id="rId7"/>
    <p:sldMasterId id="2147484457" r:id="rId8"/>
    <p:sldMasterId id="2147484486" r:id="rId9"/>
    <p:sldMasterId id="2147484500" r:id="rId10"/>
  </p:sldMasterIdLst>
  <p:notesMasterIdLst>
    <p:notesMasterId r:id="rId37"/>
  </p:notesMasterIdLst>
  <p:handoutMasterIdLst>
    <p:handoutMasterId r:id="rId38"/>
  </p:handoutMasterIdLst>
  <p:sldIdLst>
    <p:sldId id="1031" r:id="rId11"/>
    <p:sldId id="932" r:id="rId12"/>
    <p:sldId id="939" r:id="rId13"/>
    <p:sldId id="1047" r:id="rId14"/>
    <p:sldId id="935" r:id="rId15"/>
    <p:sldId id="936" r:id="rId16"/>
    <p:sldId id="1033" r:id="rId17"/>
    <p:sldId id="1038" r:id="rId18"/>
    <p:sldId id="1060" r:id="rId19"/>
    <p:sldId id="1061" r:id="rId20"/>
    <p:sldId id="1084" r:id="rId21"/>
    <p:sldId id="1086" r:id="rId22"/>
    <p:sldId id="1062" r:id="rId23"/>
    <p:sldId id="1083" r:id="rId24"/>
    <p:sldId id="1064" r:id="rId25"/>
    <p:sldId id="1065" r:id="rId26"/>
    <p:sldId id="1067" r:id="rId27"/>
    <p:sldId id="942" r:id="rId28"/>
    <p:sldId id="1076" r:id="rId29"/>
    <p:sldId id="1077" r:id="rId30"/>
    <p:sldId id="1078" r:id="rId31"/>
    <p:sldId id="1073" r:id="rId32"/>
    <p:sldId id="1080" r:id="rId33"/>
    <p:sldId id="1068" r:id="rId34"/>
    <p:sldId id="1081" r:id="rId35"/>
    <p:sldId id="1082" r:id="rId36"/>
  </p:sldIdLst>
  <p:sldSz cx="9144000" cy="6858000" type="screen4x3"/>
  <p:notesSz cx="7086600" cy="942975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66"/>
    <a:srgbClr val="000099"/>
    <a:srgbClr val="FFFF00"/>
    <a:srgbClr val="00FF00"/>
    <a:srgbClr val="0000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1197" autoAdjust="0"/>
  </p:normalViewPr>
  <p:slideViewPr>
    <p:cSldViewPr snapToGrid="0">
      <p:cViewPr>
        <p:scale>
          <a:sx n="40" d="100"/>
          <a:sy n="40" d="100"/>
        </p:scale>
        <p:origin x="-1882" y="-37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100" d="100"/>
          <a:sy n="100" d="100"/>
        </p:scale>
        <p:origin x="-1716" y="1302"/>
      </p:cViewPr>
      <p:guideLst>
        <p:guide orient="horz" pos="2970"/>
        <p:guide pos="22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slide" Target="slides/slide23.xml"/><Relationship Id="rId2" Type="http://schemas.openxmlformats.org/officeDocument/2006/relationships/slide" Target="slides/slide9.xml"/><Relationship Id="rId1" Type="http://schemas.openxmlformats.org/officeDocument/2006/relationships/slide" Target="slides/slide5.xml"/><Relationship Id="rId6" Type="http://schemas.openxmlformats.org/officeDocument/2006/relationships/slide" Target="slides/slide15.xml"/><Relationship Id="rId5" Type="http://schemas.openxmlformats.org/officeDocument/2006/relationships/slide" Target="slides/slide14.xml"/><Relationship Id="rId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1858"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defTabSz="942975" eaLnBrk="0" hangingPunct="0">
              <a:defRPr sz="1200" dirty="0"/>
            </a:lvl1pPr>
          </a:lstStyle>
          <a:p>
            <a:pPr>
              <a:defRPr/>
            </a:pPr>
            <a:endParaRPr lang="en-US"/>
          </a:p>
        </p:txBody>
      </p:sp>
      <p:sp>
        <p:nvSpPr>
          <p:cNvPr id="761859" name="Rectangle 3"/>
          <p:cNvSpPr>
            <a:spLocks noGrp="1" noChangeArrowheads="1"/>
          </p:cNvSpPr>
          <p:nvPr>
            <p:ph type="dt" sz="quarter" idx="1"/>
          </p:nvPr>
        </p:nvSpPr>
        <p:spPr bwMode="auto">
          <a:xfrm>
            <a:off x="4016375"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0" hangingPunct="0">
              <a:defRPr sz="1200" dirty="0"/>
            </a:lvl1pPr>
          </a:lstStyle>
          <a:p>
            <a:pPr>
              <a:defRPr/>
            </a:pPr>
            <a:endParaRPr lang="en-US"/>
          </a:p>
        </p:txBody>
      </p:sp>
      <p:sp>
        <p:nvSpPr>
          <p:cNvPr id="761860" name="Rectangle 4"/>
          <p:cNvSpPr>
            <a:spLocks noGrp="1" noChangeArrowheads="1"/>
          </p:cNvSpPr>
          <p:nvPr>
            <p:ph type="ftr" sz="quarter" idx="2"/>
          </p:nvPr>
        </p:nvSpPr>
        <p:spPr bwMode="auto">
          <a:xfrm>
            <a:off x="0"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defTabSz="942975" eaLnBrk="0" hangingPunct="0">
              <a:defRPr sz="1200" dirty="0"/>
            </a:lvl1pPr>
          </a:lstStyle>
          <a:p>
            <a:pPr>
              <a:defRPr/>
            </a:pPr>
            <a:endParaRPr lang="en-US"/>
          </a:p>
        </p:txBody>
      </p:sp>
      <p:sp>
        <p:nvSpPr>
          <p:cNvPr id="761861" name="Rectangle 5"/>
          <p:cNvSpPr>
            <a:spLocks noGrp="1" noChangeArrowheads="1"/>
          </p:cNvSpPr>
          <p:nvPr>
            <p:ph type="sldNum" sz="quarter" idx="3"/>
          </p:nvPr>
        </p:nvSpPr>
        <p:spPr bwMode="auto">
          <a:xfrm>
            <a:off x="4016375"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0" hangingPunct="0">
              <a:defRPr sz="1200"/>
            </a:lvl1pPr>
          </a:lstStyle>
          <a:p>
            <a:pPr>
              <a:defRPr/>
            </a:pPr>
            <a:fld id="{20CADD4E-1624-4254-B073-6593C3059A2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defTabSz="942975" eaLnBrk="0" hangingPunct="0">
              <a:defRPr sz="1200" dirty="0"/>
            </a:lvl1pPr>
          </a:lstStyle>
          <a:p>
            <a:pPr>
              <a:defRPr/>
            </a:pPr>
            <a:endParaRPr lang="en-US"/>
          </a:p>
        </p:txBody>
      </p:sp>
      <p:sp>
        <p:nvSpPr>
          <p:cNvPr id="5123" name="Rectangle 3"/>
          <p:cNvSpPr>
            <a:spLocks noGrp="1" noChangeArrowheads="1"/>
          </p:cNvSpPr>
          <p:nvPr>
            <p:ph type="dt" idx="1"/>
          </p:nvPr>
        </p:nvSpPr>
        <p:spPr bwMode="auto">
          <a:xfrm>
            <a:off x="4016375"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0" hangingPunct="0">
              <a:defRPr sz="1200" dirty="0"/>
            </a:lvl1pPr>
          </a:lstStyle>
          <a:p>
            <a:pPr>
              <a:defRPr/>
            </a:pPr>
            <a:endParaRPr lang="en-US"/>
          </a:p>
        </p:txBody>
      </p:sp>
      <p:sp>
        <p:nvSpPr>
          <p:cNvPr id="248836" name="Rectangle 4"/>
          <p:cNvSpPr>
            <a:spLocks noGrp="1" noRot="1" noChangeAspect="1" noChangeArrowheads="1" noTextEdit="1"/>
          </p:cNvSpPr>
          <p:nvPr>
            <p:ph type="sldImg" idx="2"/>
          </p:nvPr>
        </p:nvSpPr>
        <p:spPr bwMode="auto">
          <a:xfrm>
            <a:off x="1187450" y="708025"/>
            <a:ext cx="4713288" cy="35353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4563" y="4479925"/>
            <a:ext cx="5197475" cy="42433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defTabSz="942975" eaLnBrk="0" hangingPunct="0">
              <a:defRPr sz="1200" dirty="0"/>
            </a:lvl1pPr>
          </a:lstStyle>
          <a:p>
            <a:pPr>
              <a:defRPr/>
            </a:pPr>
            <a:endParaRPr lang="en-US"/>
          </a:p>
        </p:txBody>
      </p:sp>
      <p:sp>
        <p:nvSpPr>
          <p:cNvPr id="5127" name="Rectangle 7"/>
          <p:cNvSpPr>
            <a:spLocks noGrp="1" noChangeArrowheads="1"/>
          </p:cNvSpPr>
          <p:nvPr>
            <p:ph type="sldNum" sz="quarter" idx="5"/>
          </p:nvPr>
        </p:nvSpPr>
        <p:spPr bwMode="auto">
          <a:xfrm>
            <a:off x="4016375"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0" hangingPunct="0">
              <a:defRPr sz="1200"/>
            </a:lvl1pPr>
          </a:lstStyle>
          <a:p>
            <a:pPr>
              <a:defRPr/>
            </a:pPr>
            <a:fld id="{314C880F-FD17-4D71-BA1B-817ED53F79A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heumatologie-berlin.de/probability/early.php?m_id=9&amp;s_id=9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p:spPr>
        <p:txBody>
          <a:bodyPr/>
          <a:lstStyle/>
          <a:p>
            <a:pPr eaLnBrk="1" hangingPunct="1"/>
            <a:endParaRPr lang="en-US" smtClean="0"/>
          </a:p>
        </p:txBody>
      </p:sp>
      <p:sp>
        <p:nvSpPr>
          <p:cNvPr id="293892" name="Slide Number Placeholder 3"/>
          <p:cNvSpPr>
            <a:spLocks noGrp="1"/>
          </p:cNvSpPr>
          <p:nvPr>
            <p:ph type="sldNum" sz="quarter" idx="5"/>
          </p:nvPr>
        </p:nvSpPr>
        <p:spPr>
          <a:noFill/>
        </p:spPr>
        <p:txBody>
          <a:bodyPr/>
          <a:lstStyle/>
          <a:p>
            <a:fld id="{ED36DC26-A7DF-4A1F-8B87-E63D935DB1C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2730CDE4-E96D-455B-B59A-5948E4086F47}" type="slidenum">
              <a:rPr lang="en-US" smtClean="0">
                <a:solidFill>
                  <a:prstClr val="black"/>
                </a:solidFill>
                <a:latin typeface="Times" pitchFamily="18" charset="0"/>
              </a:rPr>
              <a:pPr/>
              <a:t>10</a:t>
            </a:fld>
            <a:endParaRPr lang="en-US" smtClean="0">
              <a:solidFill>
                <a:prstClr val="black"/>
              </a:solidFill>
              <a:latin typeface="Times" pitchFamily="18" charset="0"/>
            </a:endParaRPr>
          </a:p>
        </p:txBody>
      </p:sp>
      <p:sp>
        <p:nvSpPr>
          <p:cNvPr id="240643" name="Rectangle 2"/>
          <p:cNvSpPr>
            <a:spLocks noGrp="1" noRot="1" noChangeAspect="1" noChangeArrowheads="1" noTextEdit="1"/>
          </p:cNvSpPr>
          <p:nvPr>
            <p:ph type="sldImg"/>
          </p:nvPr>
        </p:nvSpPr>
        <p:spPr>
          <a:xfrm>
            <a:off x="1033463" y="705690"/>
            <a:ext cx="5019675" cy="3537697"/>
          </a:xfrm>
          <a:ln/>
        </p:spPr>
      </p:sp>
      <p:sp>
        <p:nvSpPr>
          <p:cNvPr id="240644" name="Rectangle 3"/>
          <p:cNvSpPr>
            <a:spLocks noGrp="1" noChangeArrowheads="1"/>
          </p:cNvSpPr>
          <p:nvPr>
            <p:ph type="body" idx="1"/>
          </p:nvPr>
        </p:nvSpPr>
        <p:spPr>
          <a:xfrm>
            <a:off x="943241" y="4480672"/>
            <a:ext cx="5200121" cy="4243388"/>
          </a:xfrm>
          <a:noFill/>
          <a:ln/>
        </p:spPr>
        <p:txBody>
          <a:bodyPr lIns="95577" tIns="47788" rIns="95577" bIns="47788"/>
          <a:lstStyle/>
          <a:p>
            <a:r>
              <a:rPr lang="en-US" sz="800" smtClean="0"/>
              <a:t>	</a:t>
            </a:r>
          </a:p>
          <a:p>
            <a:r>
              <a:rPr lang="en-US" sz="800" b="1" smtClean="0"/>
              <a:t>#### PLEASE DO NOT DELETE CONTENT BELOW THIS LINE ! ####</a:t>
            </a:r>
          </a:p>
          <a:p>
            <a:r>
              <a:rPr lang="en-US" sz="800" smtClean="0"/>
              <a:t>			</a:t>
            </a:r>
          </a:p>
          <a:p>
            <a:r>
              <a:rPr lang="en-US" sz="800" b="1" smtClean="0"/>
              <a:t>###########  Presentation 'REM_OPT05_AS_r02_02SEP10.ppt' created on Thursday, 2 September, 2010 ###########</a:t>
            </a:r>
          </a:p>
          <a:p>
            <a:r>
              <a:rPr lang="en-US" sz="800" b="1" smtClean="0"/>
              <a:t>Author:</a:t>
            </a:r>
            <a:r>
              <a:rPr lang="en-US" sz="800" smtClean="0"/>
              <a:t> GIB1     </a:t>
            </a:r>
            <a:r>
              <a:rPr lang="en-US" sz="800" b="1" smtClean="0"/>
              <a:t>Purpose:</a:t>
            </a:r>
            <a:r>
              <a:rPr lang="en-US" sz="800" smtClean="0"/>
              <a:t> Optimize slide decks     </a:t>
            </a:r>
            <a:r>
              <a:rPr lang="en-US" sz="800" b="1" smtClean="0"/>
              <a:t>QA:</a:t>
            </a:r>
            <a:r>
              <a:rPr lang="en-US" sz="800" smtClean="0"/>
              <a:t> 27-Mar-09     </a:t>
            </a:r>
            <a:r>
              <a:rPr lang="en-US" sz="800" b="1" smtClean="0"/>
              <a:t>Review By:</a:t>
            </a:r>
            <a:r>
              <a:rPr lang="en-US" sz="800" smtClean="0"/>
              <a:t> 18-Sep-09</a:t>
            </a:r>
          </a:p>
          <a:p>
            <a:r>
              <a:rPr lang="en-US" sz="800" b="1" smtClean="0"/>
              <a:t>Review Type:</a:t>
            </a:r>
            <a:r>
              <a:rPr lang="en-US" sz="800" smtClean="0"/>
              <a:t> Scientific, Reference Check, Compliance Review and HCC Office     </a:t>
            </a:r>
            <a:r>
              <a:rPr lang="en-US" sz="800" b="1" smtClean="0"/>
              <a:t>Slide:</a:t>
            </a:r>
            <a:r>
              <a:rPr lang="en-US" sz="800" smtClean="0"/>
              <a:t> 17/168     </a:t>
            </a:r>
            <a:r>
              <a:rPr lang="en-US" sz="800" b="1" smtClean="0"/>
              <a:t>Golimumab-Specific Deck:</a:t>
            </a:r>
            <a:r>
              <a:rPr lang="en-US" sz="800" smtClean="0"/>
              <a:t> No     </a:t>
            </a:r>
          </a:p>
          <a:p>
            <a:endParaRPr lang="en-US" sz="8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DDC92C84-F773-4F13-9F70-2AF963ABB30C}" type="slidenum">
              <a:rPr lang="en-US" smtClean="0">
                <a:solidFill>
                  <a:prstClr val="black"/>
                </a:solidFill>
                <a:latin typeface="Times" pitchFamily="18" charset="0"/>
              </a:rPr>
              <a:pPr/>
              <a:t>13</a:t>
            </a:fld>
            <a:endParaRPr lang="en-US" smtClean="0">
              <a:solidFill>
                <a:prstClr val="black"/>
              </a:solidFill>
              <a:latin typeface="Times" pitchFamily="18" charset="0"/>
            </a:endParaRPr>
          </a:p>
        </p:txBody>
      </p:sp>
      <p:sp>
        <p:nvSpPr>
          <p:cNvPr id="242691" name="Rectangle 2"/>
          <p:cNvSpPr>
            <a:spLocks noGrp="1" noRot="1" noChangeAspect="1" noChangeArrowheads="1" noTextEdit="1"/>
          </p:cNvSpPr>
          <p:nvPr>
            <p:ph type="sldImg"/>
          </p:nvPr>
        </p:nvSpPr>
        <p:spPr>
          <a:xfrm>
            <a:off x="1033463" y="705690"/>
            <a:ext cx="5019675" cy="3537697"/>
          </a:xfrm>
          <a:ln/>
        </p:spPr>
      </p:sp>
      <p:sp>
        <p:nvSpPr>
          <p:cNvPr id="242692" name="Rectangle 3"/>
          <p:cNvSpPr>
            <a:spLocks noGrp="1" noChangeArrowheads="1"/>
          </p:cNvSpPr>
          <p:nvPr>
            <p:ph type="body" idx="1"/>
          </p:nvPr>
        </p:nvSpPr>
        <p:spPr>
          <a:xfrm>
            <a:off x="943241" y="4480672"/>
            <a:ext cx="5200121" cy="4243388"/>
          </a:xfrm>
          <a:noFill/>
          <a:ln/>
        </p:spPr>
        <p:txBody>
          <a:bodyPr lIns="95577" tIns="47788" rIns="95577" bIns="47788"/>
          <a:lstStyle/>
          <a:p>
            <a:r>
              <a:rPr lang="en-US" dirty="0" smtClean="0"/>
              <a:t>2 first Pictures come from following  website</a:t>
            </a:r>
            <a:r>
              <a:rPr lang="en-US" dirty="0" smtClean="0">
                <a:solidFill>
                  <a:schemeClr val="bg2"/>
                </a:solidFill>
              </a:rPr>
              <a:t>: </a:t>
            </a:r>
            <a:r>
              <a:rPr lang="en-US" dirty="0" smtClean="0">
                <a:solidFill>
                  <a:schemeClr val="bg2"/>
                </a:solidFill>
                <a:hlinkClick r:id="rId3"/>
              </a:rPr>
              <a:t>http://www.rheumatologie-berlin.de/probability/early.php?m_id=9&amp;s_id=91</a:t>
            </a:r>
            <a:r>
              <a:rPr lang="en-US" dirty="0" smtClean="0">
                <a:solidFill>
                  <a:schemeClr val="bg2"/>
                </a:solidFill>
              </a:rPr>
              <a:t>, the third one from the CRI website (http://www.cri-net.com/)</a:t>
            </a:r>
            <a:endParaRPr lang="en-US" sz="800" dirty="0" smtClean="0">
              <a:solidFill>
                <a:schemeClr val="bg2"/>
              </a:solidFill>
            </a:endParaRPr>
          </a:p>
          <a:p>
            <a:r>
              <a:rPr lang="en-US" sz="800" dirty="0" smtClean="0">
                <a:solidFill>
                  <a:schemeClr val="bg2"/>
                </a:solidFill>
              </a:rPr>
              <a:t>	</a:t>
            </a:r>
          </a:p>
          <a:p>
            <a:r>
              <a:rPr lang="en-US" sz="800" b="1" dirty="0" smtClean="0">
                <a:solidFill>
                  <a:schemeClr val="bg2"/>
                </a:solidFill>
              </a:rPr>
              <a:t>#### PLEASE DO NOT DELETE CONTENT BELOW THIS LINE ! ####</a:t>
            </a:r>
          </a:p>
          <a:p>
            <a:r>
              <a:rPr lang="en-US" sz="800" dirty="0" smtClean="0">
                <a:solidFill>
                  <a:schemeClr val="bg2"/>
                </a:solidFill>
              </a:rPr>
              <a:t>			</a:t>
            </a:r>
          </a:p>
          <a:p>
            <a:r>
              <a:rPr lang="en-US" sz="800" b="1" dirty="0" smtClean="0">
                <a:solidFill>
                  <a:schemeClr val="bg2"/>
                </a:solidFill>
              </a:rPr>
              <a:t>###########  Presentation 'REM_OPT05_AS_r02_02SEP10.ppt' created on Thursday, 2 September, 2010 ###########</a:t>
            </a:r>
          </a:p>
          <a:p>
            <a:r>
              <a:rPr lang="en-US" sz="800" b="1" dirty="0" smtClean="0">
                <a:solidFill>
                  <a:schemeClr val="bg2"/>
                </a:solidFill>
              </a:rPr>
              <a:t>Author:</a:t>
            </a:r>
            <a:r>
              <a:rPr lang="en-US" sz="800" dirty="0" smtClean="0">
                <a:solidFill>
                  <a:schemeClr val="bg2"/>
                </a:solidFill>
              </a:rPr>
              <a:t> GIB1     </a:t>
            </a:r>
            <a:r>
              <a:rPr lang="en-US" sz="800" b="1" dirty="0" smtClean="0">
                <a:solidFill>
                  <a:schemeClr val="bg2"/>
                </a:solidFill>
              </a:rPr>
              <a:t>Purpose:</a:t>
            </a:r>
            <a:r>
              <a:rPr lang="en-US" sz="800" dirty="0" smtClean="0">
                <a:solidFill>
                  <a:schemeClr val="bg2"/>
                </a:solidFill>
              </a:rPr>
              <a:t> Optimize slide decks     </a:t>
            </a:r>
            <a:r>
              <a:rPr lang="en-US" sz="800" b="1" dirty="0" smtClean="0">
                <a:solidFill>
                  <a:schemeClr val="bg2"/>
                </a:solidFill>
              </a:rPr>
              <a:t>QA:</a:t>
            </a:r>
            <a:r>
              <a:rPr lang="en-US" sz="800" dirty="0" smtClean="0">
                <a:solidFill>
                  <a:schemeClr val="bg2"/>
                </a:solidFill>
              </a:rPr>
              <a:t> 27-Mar-09     </a:t>
            </a:r>
            <a:r>
              <a:rPr lang="en-US" sz="800" b="1" dirty="0" smtClean="0">
                <a:solidFill>
                  <a:schemeClr val="bg2"/>
                </a:solidFill>
              </a:rPr>
              <a:t>Review By:</a:t>
            </a:r>
            <a:r>
              <a:rPr lang="en-US" sz="800" dirty="0" smtClean="0">
                <a:solidFill>
                  <a:schemeClr val="bg2"/>
                </a:solidFill>
              </a:rPr>
              <a:t> 18-Sep-09</a:t>
            </a:r>
          </a:p>
          <a:p>
            <a:r>
              <a:rPr lang="en-US" sz="800" b="1" dirty="0" smtClean="0">
                <a:solidFill>
                  <a:schemeClr val="bg2"/>
                </a:solidFill>
              </a:rPr>
              <a:t>Review Type:</a:t>
            </a:r>
            <a:r>
              <a:rPr lang="en-US" sz="800" dirty="0" smtClean="0">
                <a:solidFill>
                  <a:schemeClr val="bg2"/>
                </a:solidFill>
              </a:rPr>
              <a:t> Scientific, Reference Check, Compliance Review and HCC Office     </a:t>
            </a:r>
            <a:r>
              <a:rPr lang="en-US" sz="800" b="1" dirty="0" smtClean="0">
                <a:solidFill>
                  <a:schemeClr val="bg2"/>
                </a:solidFill>
              </a:rPr>
              <a:t>Slide:</a:t>
            </a:r>
            <a:r>
              <a:rPr lang="en-US" sz="800" dirty="0" smtClean="0">
                <a:solidFill>
                  <a:schemeClr val="bg2"/>
                </a:solidFill>
              </a:rPr>
              <a:t> 19/168     </a:t>
            </a:r>
            <a:r>
              <a:rPr lang="en-US" sz="800" b="1" dirty="0" err="1" smtClean="0">
                <a:solidFill>
                  <a:schemeClr val="bg2"/>
                </a:solidFill>
              </a:rPr>
              <a:t>Golimumab</a:t>
            </a:r>
            <a:r>
              <a:rPr lang="en-US" sz="800" b="1" dirty="0" smtClean="0">
                <a:solidFill>
                  <a:schemeClr val="bg2"/>
                </a:solidFill>
              </a:rPr>
              <a:t>-Specific Deck:</a:t>
            </a:r>
            <a:r>
              <a:rPr lang="en-US" sz="800" dirty="0" smtClean="0">
                <a:solidFill>
                  <a:schemeClr val="bg2"/>
                </a:solidFill>
              </a:rPr>
              <a:t> No     </a:t>
            </a:r>
          </a:p>
          <a:p>
            <a:endParaRPr lang="en-US" sz="800" dirty="0" smtClean="0">
              <a:solidFill>
                <a:schemeClr val="bg2"/>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defRPr sz="2400">
                <a:solidFill>
                  <a:schemeClr val="tx1"/>
                </a:solidFill>
                <a:latin typeface="Verdana" pitchFamily="34" charset="0"/>
                <a:cs typeface="Arial" pitchFamily="34" charset="0"/>
              </a:defRPr>
            </a:lvl1pPr>
            <a:lvl2pPr marL="742950" indent="-285750" eaLnBrk="0" hangingPunct="0">
              <a:defRPr sz="2400">
                <a:solidFill>
                  <a:schemeClr val="tx1"/>
                </a:solidFill>
                <a:latin typeface="Verdana" pitchFamily="34" charset="0"/>
                <a:cs typeface="Arial" pitchFamily="34" charset="0"/>
              </a:defRPr>
            </a:lvl2pPr>
            <a:lvl3pPr marL="1143000" indent="-228600" eaLnBrk="0" hangingPunct="0">
              <a:defRPr sz="2400">
                <a:solidFill>
                  <a:schemeClr val="tx1"/>
                </a:solidFill>
                <a:latin typeface="Verdana" pitchFamily="34" charset="0"/>
                <a:cs typeface="Arial" pitchFamily="34" charset="0"/>
              </a:defRPr>
            </a:lvl3pPr>
            <a:lvl4pPr marL="1600200" indent="-228600" eaLnBrk="0" hangingPunct="0">
              <a:defRPr sz="2400">
                <a:solidFill>
                  <a:schemeClr val="tx1"/>
                </a:solidFill>
                <a:latin typeface="Verdana" pitchFamily="34" charset="0"/>
                <a:cs typeface="Arial" pitchFamily="34" charset="0"/>
              </a:defRPr>
            </a:lvl4pPr>
            <a:lvl5pPr marL="2057400" indent="-228600" eaLnBrk="0" hangingPunct="0">
              <a:defRPr sz="2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Verdana" pitchFamily="34" charset="0"/>
                <a:cs typeface="Arial" pitchFamily="34" charset="0"/>
              </a:defRPr>
            </a:lvl9pPr>
          </a:lstStyle>
          <a:p>
            <a:fld id="{167C55CA-E76E-4D74-8EBF-785728F57250}" type="slidenum">
              <a:rPr lang="en-US" sz="1000">
                <a:solidFill>
                  <a:srgbClr val="000000"/>
                </a:solidFill>
                <a:latin typeface="Times" pitchFamily="18" charset="0"/>
              </a:rPr>
              <a:pPr/>
              <a:t>14</a:t>
            </a:fld>
            <a:endParaRPr lang="en-US" sz="1000">
              <a:solidFill>
                <a:srgbClr val="000000"/>
              </a:solidFill>
              <a:latin typeface="Times" pitchFamily="18" charset="0"/>
            </a:endParaRPr>
          </a:p>
        </p:txBody>
      </p:sp>
      <p:sp>
        <p:nvSpPr>
          <p:cNvPr id="121859" name="Rectangle 7"/>
          <p:cNvSpPr txBox="1">
            <a:spLocks noGrp="1" noChangeArrowheads="1"/>
          </p:cNvSpPr>
          <p:nvPr/>
        </p:nvSpPr>
        <p:spPr bwMode="auto">
          <a:xfrm>
            <a:off x="4015098" y="8959552"/>
            <a:ext cx="3071502" cy="470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717" tIns="43858" rIns="87717" bIns="43858" anchor="b"/>
          <a:lstStyle>
            <a:lvl1pPr defTabSz="876300" eaLnBrk="0" hangingPunct="0">
              <a:defRPr sz="2400">
                <a:solidFill>
                  <a:schemeClr val="tx1"/>
                </a:solidFill>
                <a:latin typeface="Verdana" pitchFamily="34" charset="0"/>
                <a:cs typeface="Arial" pitchFamily="34" charset="0"/>
              </a:defRPr>
            </a:lvl1pPr>
            <a:lvl2pPr marL="742950" indent="-285750" defTabSz="876300" eaLnBrk="0" hangingPunct="0">
              <a:defRPr sz="2400">
                <a:solidFill>
                  <a:schemeClr val="tx1"/>
                </a:solidFill>
                <a:latin typeface="Verdana" pitchFamily="34" charset="0"/>
                <a:cs typeface="Arial" pitchFamily="34" charset="0"/>
              </a:defRPr>
            </a:lvl2pPr>
            <a:lvl3pPr marL="1143000" indent="-228600" defTabSz="876300" eaLnBrk="0" hangingPunct="0">
              <a:defRPr sz="2400">
                <a:solidFill>
                  <a:schemeClr val="tx1"/>
                </a:solidFill>
                <a:latin typeface="Verdana" pitchFamily="34" charset="0"/>
                <a:cs typeface="Arial" pitchFamily="34" charset="0"/>
              </a:defRPr>
            </a:lvl3pPr>
            <a:lvl4pPr marL="1600200" indent="-228600" defTabSz="876300" eaLnBrk="0" hangingPunct="0">
              <a:defRPr sz="2400">
                <a:solidFill>
                  <a:schemeClr val="tx1"/>
                </a:solidFill>
                <a:latin typeface="Verdana" pitchFamily="34" charset="0"/>
                <a:cs typeface="Arial" pitchFamily="34" charset="0"/>
              </a:defRPr>
            </a:lvl4pPr>
            <a:lvl5pPr marL="2057400" indent="-228600" defTabSz="876300" eaLnBrk="0" hangingPunct="0">
              <a:defRPr sz="2400">
                <a:solidFill>
                  <a:schemeClr val="tx1"/>
                </a:solidFill>
                <a:latin typeface="Verdana" pitchFamily="34" charset="0"/>
                <a:cs typeface="Arial" pitchFamily="34" charset="0"/>
              </a:defRPr>
            </a:lvl5pPr>
            <a:lvl6pPr marL="2514600" indent="-228600" defTabSz="876300" eaLnBrk="0" fontAlgn="base" hangingPunct="0">
              <a:spcBef>
                <a:spcPct val="0"/>
              </a:spcBef>
              <a:spcAft>
                <a:spcPct val="0"/>
              </a:spcAft>
              <a:defRPr sz="2400">
                <a:solidFill>
                  <a:schemeClr val="tx1"/>
                </a:solidFill>
                <a:latin typeface="Verdana" pitchFamily="34" charset="0"/>
                <a:cs typeface="Arial" pitchFamily="34" charset="0"/>
              </a:defRPr>
            </a:lvl6pPr>
            <a:lvl7pPr marL="2971800" indent="-228600" defTabSz="876300" eaLnBrk="0" fontAlgn="base" hangingPunct="0">
              <a:spcBef>
                <a:spcPct val="0"/>
              </a:spcBef>
              <a:spcAft>
                <a:spcPct val="0"/>
              </a:spcAft>
              <a:defRPr sz="2400">
                <a:solidFill>
                  <a:schemeClr val="tx1"/>
                </a:solidFill>
                <a:latin typeface="Verdana" pitchFamily="34" charset="0"/>
                <a:cs typeface="Arial" pitchFamily="34" charset="0"/>
              </a:defRPr>
            </a:lvl7pPr>
            <a:lvl8pPr marL="3429000" indent="-228600" defTabSz="876300" eaLnBrk="0" fontAlgn="base" hangingPunct="0">
              <a:spcBef>
                <a:spcPct val="0"/>
              </a:spcBef>
              <a:spcAft>
                <a:spcPct val="0"/>
              </a:spcAft>
              <a:defRPr sz="2400">
                <a:solidFill>
                  <a:schemeClr val="tx1"/>
                </a:solidFill>
                <a:latin typeface="Verdana" pitchFamily="34" charset="0"/>
                <a:cs typeface="Arial" pitchFamily="34" charset="0"/>
              </a:defRPr>
            </a:lvl8pPr>
            <a:lvl9pPr marL="3886200" indent="-228600" defTabSz="876300" eaLnBrk="0" fontAlgn="base" hangingPunct="0">
              <a:spcBef>
                <a:spcPct val="0"/>
              </a:spcBef>
              <a:spcAft>
                <a:spcPct val="0"/>
              </a:spcAft>
              <a:defRPr sz="2400">
                <a:solidFill>
                  <a:schemeClr val="tx1"/>
                </a:solidFill>
                <a:latin typeface="Verdana" pitchFamily="34" charset="0"/>
                <a:cs typeface="Arial" pitchFamily="34" charset="0"/>
              </a:defRPr>
            </a:lvl9pPr>
          </a:lstStyle>
          <a:p>
            <a:pPr algn="r"/>
            <a:fld id="{EFFBDA1A-0877-411B-A9AE-4F3D005C9844}" type="slidenum">
              <a:rPr lang="en-US" sz="1100" b="1">
                <a:solidFill>
                  <a:srgbClr val="000000"/>
                </a:solidFill>
                <a:latin typeface="Times" pitchFamily="18" charset="0"/>
                <a:ea typeface="MS PGothic" pitchFamily="34" charset="-128"/>
              </a:rPr>
              <a:pPr algn="r"/>
              <a:t>14</a:t>
            </a:fld>
            <a:endParaRPr lang="en-US" sz="1100" b="1">
              <a:solidFill>
                <a:srgbClr val="000000"/>
              </a:solidFill>
              <a:latin typeface="Times" pitchFamily="18" charset="0"/>
              <a:ea typeface="MS PGothic" pitchFamily="34" charset="-128"/>
            </a:endParaRPr>
          </a:p>
        </p:txBody>
      </p:sp>
      <p:sp>
        <p:nvSpPr>
          <p:cNvPr id="121860" name="Rectangle 2"/>
          <p:cNvSpPr>
            <a:spLocks noGrp="1" noRot="1" noChangeAspect="1" noChangeArrowheads="1" noTextEdit="1"/>
          </p:cNvSpPr>
          <p:nvPr>
            <p:ph type="sldImg"/>
          </p:nvPr>
        </p:nvSpPr>
        <p:spPr bwMode="auto">
          <a:xfrm>
            <a:off x="1185863" y="708025"/>
            <a:ext cx="4714875" cy="35353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1861" name="Rectangle 3"/>
          <p:cNvSpPr>
            <a:spLocks noGrp="1" noChangeArrowheads="1"/>
          </p:cNvSpPr>
          <p:nvPr>
            <p:ph type="body" idx="1"/>
          </p:nvPr>
        </p:nvSpPr>
        <p:spPr>
          <a:xfrm>
            <a:off x="943596" y="4481387"/>
            <a:ext cx="5199408" cy="42398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717" tIns="43858" rIns="87717" bIns="43858"/>
          <a:lstStyle/>
          <a:p>
            <a:r>
              <a:rPr lang="en-GB" sz="800" smtClean="0">
                <a:latin typeface="Verdana" pitchFamily="34" charset="0"/>
              </a:rPr>
              <a:t>Dactylitis=painfull swelling of the whole digit caused by inflammation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FC740716-2613-42EE-ABBA-16709BB04B60}" type="slidenum">
              <a:rPr lang="en-US" smtClean="0">
                <a:solidFill>
                  <a:srgbClr val="000000"/>
                </a:solidFill>
                <a:latin typeface="Times" pitchFamily="18" charset="0"/>
              </a:rPr>
              <a:pPr/>
              <a:t>15</a:t>
            </a:fld>
            <a:endParaRPr lang="en-US" smtClean="0">
              <a:solidFill>
                <a:srgbClr val="000000"/>
              </a:solidFill>
              <a:latin typeface="Times" pitchFamily="18" charset="0"/>
            </a:endParaRPr>
          </a:p>
        </p:txBody>
      </p:sp>
      <p:sp>
        <p:nvSpPr>
          <p:cNvPr id="244739" name="Rectangle 2"/>
          <p:cNvSpPr>
            <a:spLocks noGrp="1" noRot="1" noChangeAspect="1" noChangeArrowheads="1" noTextEdit="1"/>
          </p:cNvSpPr>
          <p:nvPr>
            <p:ph type="sldImg"/>
          </p:nvPr>
        </p:nvSpPr>
        <p:spPr>
          <a:xfrm>
            <a:off x="1033463" y="705690"/>
            <a:ext cx="5019675" cy="3537697"/>
          </a:xfrm>
          <a:ln/>
        </p:spPr>
      </p:sp>
      <p:sp>
        <p:nvSpPr>
          <p:cNvPr id="244740" name="Rectangle 3"/>
          <p:cNvSpPr>
            <a:spLocks noGrp="1" noChangeArrowheads="1"/>
          </p:cNvSpPr>
          <p:nvPr>
            <p:ph type="body" idx="1"/>
          </p:nvPr>
        </p:nvSpPr>
        <p:spPr>
          <a:xfrm>
            <a:off x="943241" y="4480672"/>
            <a:ext cx="5200121" cy="4243388"/>
          </a:xfrm>
          <a:noFill/>
          <a:ln/>
        </p:spPr>
        <p:txBody>
          <a:bodyPr lIns="95577" tIns="47788" rIns="95577" bIns="47788"/>
          <a:lstStyle/>
          <a:p>
            <a:r>
              <a:rPr lang="en-US" sz="800" smtClean="0"/>
              <a:t>	</a:t>
            </a:r>
          </a:p>
          <a:p>
            <a:r>
              <a:rPr lang="en-US" sz="800" b="1" smtClean="0"/>
              <a:t>#### PLEASE DO NOT DELETE CONTENT BELOW THIS LINE ! ####</a:t>
            </a:r>
          </a:p>
          <a:p>
            <a:r>
              <a:rPr lang="en-US" sz="800" smtClean="0"/>
              <a:t>			</a:t>
            </a:r>
          </a:p>
          <a:p>
            <a:r>
              <a:rPr lang="en-US" sz="800" b="1" smtClean="0"/>
              <a:t>###########  Presentation 'REM_OPT05_AS_r02_02SEP10.ppt' created on Thursday, 2 September, 2010 ###########</a:t>
            </a:r>
          </a:p>
          <a:p>
            <a:r>
              <a:rPr lang="en-US" sz="800" b="1" smtClean="0"/>
              <a:t>Author:</a:t>
            </a:r>
            <a:r>
              <a:rPr lang="en-US" sz="800" smtClean="0"/>
              <a:t> GIB1     </a:t>
            </a:r>
            <a:r>
              <a:rPr lang="en-US" sz="800" b="1" smtClean="0"/>
              <a:t>Purpose:</a:t>
            </a:r>
            <a:r>
              <a:rPr lang="en-US" sz="800" smtClean="0"/>
              <a:t> Optimize slide decks     </a:t>
            </a:r>
            <a:r>
              <a:rPr lang="en-US" sz="800" b="1" smtClean="0"/>
              <a:t>QA:</a:t>
            </a:r>
            <a:r>
              <a:rPr lang="en-US" sz="800" smtClean="0"/>
              <a:t> 27-Mar-09     </a:t>
            </a:r>
            <a:r>
              <a:rPr lang="en-US" sz="800" b="1" smtClean="0"/>
              <a:t>Review By:</a:t>
            </a:r>
            <a:r>
              <a:rPr lang="en-US" sz="800" smtClean="0"/>
              <a:t> 18-Sep-09</a:t>
            </a:r>
          </a:p>
          <a:p>
            <a:r>
              <a:rPr lang="en-US" sz="800" b="1" smtClean="0"/>
              <a:t>Review Type:</a:t>
            </a:r>
            <a:r>
              <a:rPr lang="en-US" sz="800" smtClean="0"/>
              <a:t> Scientific, Reference Check, Compliance Review and HCC Office     </a:t>
            </a:r>
            <a:r>
              <a:rPr lang="en-US" sz="800" b="1" smtClean="0"/>
              <a:t>Slide:</a:t>
            </a:r>
            <a:r>
              <a:rPr lang="en-US" sz="800" smtClean="0"/>
              <a:t> 21/168     </a:t>
            </a:r>
            <a:r>
              <a:rPr lang="en-US" sz="800" b="1" smtClean="0"/>
              <a:t>Golimumab-Specific Deck:</a:t>
            </a:r>
            <a:r>
              <a:rPr lang="en-US" sz="800" smtClean="0"/>
              <a:t> No     </a:t>
            </a:r>
          </a:p>
          <a:p>
            <a:endParaRPr lang="en-US" sz="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r>
              <a:rPr lang="en-US" smtClean="0">
                <a:solidFill>
                  <a:schemeClr val="bg2"/>
                </a:solidFill>
              </a:rPr>
              <a:t>Pictures from the CRI website (http://www.cri-net.com/)</a:t>
            </a:r>
          </a:p>
          <a:p>
            <a:endParaRPr lang="en-US" sz="800" smtClean="0"/>
          </a:p>
          <a:p>
            <a:r>
              <a:rPr lang="en-US" sz="800" smtClean="0"/>
              <a:t>	</a:t>
            </a:r>
          </a:p>
          <a:p>
            <a:r>
              <a:rPr lang="en-US" sz="800" b="1" smtClean="0"/>
              <a:t>#### PLEASE DO NOT DELETE CONTENT BELOW THIS LINE ! ####</a:t>
            </a:r>
          </a:p>
          <a:p>
            <a:r>
              <a:rPr lang="en-US" sz="800" smtClean="0"/>
              <a:t>			</a:t>
            </a:r>
          </a:p>
          <a:p>
            <a:r>
              <a:rPr lang="en-US" sz="800" b="1" smtClean="0"/>
              <a:t>###########  Presentation 'REM_OPT05_AS_r02_02SEP10.ppt' created on Thursday, 2 September, 2010 ###########</a:t>
            </a:r>
          </a:p>
          <a:p>
            <a:r>
              <a:rPr lang="en-US" sz="800" b="1" smtClean="0"/>
              <a:t>Author:</a:t>
            </a:r>
            <a:r>
              <a:rPr lang="en-US" sz="800" smtClean="0"/>
              <a:t> GIB1     </a:t>
            </a:r>
            <a:r>
              <a:rPr lang="en-US" sz="800" b="1" smtClean="0"/>
              <a:t>Purpose:</a:t>
            </a:r>
            <a:r>
              <a:rPr lang="en-US" sz="800" smtClean="0"/>
              <a:t> Optimize slide decks     </a:t>
            </a:r>
            <a:r>
              <a:rPr lang="en-US" sz="800" b="1" smtClean="0"/>
              <a:t>QA:</a:t>
            </a:r>
            <a:r>
              <a:rPr lang="en-US" sz="800" smtClean="0"/>
              <a:t> 27-Mar-09     </a:t>
            </a:r>
            <a:r>
              <a:rPr lang="en-US" sz="800" b="1" smtClean="0"/>
              <a:t>Review By:</a:t>
            </a:r>
            <a:r>
              <a:rPr lang="en-US" sz="800" smtClean="0"/>
              <a:t> 18-Sep-09</a:t>
            </a:r>
          </a:p>
          <a:p>
            <a:r>
              <a:rPr lang="en-US" sz="800" b="1" smtClean="0"/>
              <a:t>Review Type:</a:t>
            </a:r>
            <a:r>
              <a:rPr lang="en-US" sz="800" smtClean="0"/>
              <a:t> Scientific, Reference Check, Compliance Review and HCC Office     </a:t>
            </a:r>
            <a:r>
              <a:rPr lang="en-US" sz="800" b="1" smtClean="0"/>
              <a:t>Slide:</a:t>
            </a:r>
            <a:r>
              <a:rPr lang="en-US" sz="800" smtClean="0"/>
              <a:t> 22/168     </a:t>
            </a:r>
            <a:r>
              <a:rPr lang="en-US" sz="800" b="1" smtClean="0"/>
              <a:t>Golimumab-Specific Deck:</a:t>
            </a:r>
            <a:r>
              <a:rPr lang="en-US" sz="800" smtClean="0"/>
              <a:t> No     </a:t>
            </a:r>
          </a:p>
          <a:p>
            <a:endParaRPr lang="en-US" sz="800" smtClean="0"/>
          </a:p>
        </p:txBody>
      </p:sp>
      <p:sp>
        <p:nvSpPr>
          <p:cNvPr id="245764" name="Slide Number Placeholder 3"/>
          <p:cNvSpPr>
            <a:spLocks noGrp="1"/>
          </p:cNvSpPr>
          <p:nvPr>
            <p:ph type="sldNum" sz="quarter" idx="5"/>
          </p:nvPr>
        </p:nvSpPr>
        <p:spPr>
          <a:noFill/>
        </p:spPr>
        <p:txBody>
          <a:bodyPr/>
          <a:lstStyle/>
          <a:p>
            <a:fld id="{4E84C89D-4225-4CCA-9F06-B9D536D2038A}" type="slidenum">
              <a:rPr lang="en-US" smtClean="0">
                <a:solidFill>
                  <a:prstClr val="black"/>
                </a:solidFill>
                <a:latin typeface="Times" pitchFamily="18" charset="0"/>
              </a:rPr>
              <a:pPr/>
              <a:t>16</a:t>
            </a:fld>
            <a:endParaRPr lang="en-US" smtClean="0">
              <a:solidFill>
                <a:prstClr val="black"/>
              </a:solidFill>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p:spPr>
        <p:txBody>
          <a:bodyPr/>
          <a:lstStyle/>
          <a:p>
            <a:pPr eaLnBrk="1" hangingPunct="1"/>
            <a:endParaRPr lang="en-US" smtClean="0"/>
          </a:p>
        </p:txBody>
      </p:sp>
      <p:sp>
        <p:nvSpPr>
          <p:cNvPr id="293892" name="Slide Number Placeholder 3"/>
          <p:cNvSpPr>
            <a:spLocks noGrp="1"/>
          </p:cNvSpPr>
          <p:nvPr>
            <p:ph type="sldNum" sz="quarter" idx="5"/>
          </p:nvPr>
        </p:nvSpPr>
        <p:spPr>
          <a:noFill/>
        </p:spPr>
        <p:txBody>
          <a:bodyPr/>
          <a:lstStyle/>
          <a:p>
            <a:fld id="{ED36DC26-A7DF-4A1F-8B87-E63D935DB1C4}"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p:spPr>
        <p:txBody>
          <a:bodyPr/>
          <a:lstStyle/>
          <a:p>
            <a:pPr eaLnBrk="1" hangingPunct="1"/>
            <a:endParaRPr lang="en-US" smtClean="0"/>
          </a:p>
        </p:txBody>
      </p:sp>
      <p:sp>
        <p:nvSpPr>
          <p:cNvPr id="304132" name="Slide Number Placeholder 3"/>
          <p:cNvSpPr>
            <a:spLocks noGrp="1"/>
          </p:cNvSpPr>
          <p:nvPr>
            <p:ph type="sldNum" sz="quarter" idx="5"/>
          </p:nvPr>
        </p:nvSpPr>
        <p:spPr>
          <a:noFill/>
        </p:spPr>
        <p:txBody>
          <a:bodyPr/>
          <a:lstStyle/>
          <a:p>
            <a:fld id="{C2F2A477-C0E9-4102-B239-5B69337A5316}"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604F456-2AF2-4089-B71C-5B6C135FFBE3}" type="slidenum">
              <a:rPr lang="en-US" smtClean="0">
                <a:solidFill>
                  <a:prstClr val="black"/>
                </a:solidFill>
                <a:latin typeface="Times" pitchFamily="18" charset="0"/>
              </a:rPr>
              <a:pPr/>
              <a:t>19</a:t>
            </a:fld>
            <a:endParaRPr lang="en-US" smtClean="0">
              <a:solidFill>
                <a:prstClr val="black"/>
              </a:solidFill>
              <a:latin typeface="Times" pitchFamily="18" charset="0"/>
            </a:endParaRPr>
          </a:p>
        </p:txBody>
      </p:sp>
      <p:sp>
        <p:nvSpPr>
          <p:cNvPr id="253955" name="Rectangle 2"/>
          <p:cNvSpPr>
            <a:spLocks noGrp="1" noRot="1" noChangeAspect="1" noChangeArrowheads="1" noTextEdit="1"/>
          </p:cNvSpPr>
          <p:nvPr>
            <p:ph type="sldImg"/>
          </p:nvPr>
        </p:nvSpPr>
        <p:spPr>
          <a:xfrm>
            <a:off x="1187450" y="708025"/>
            <a:ext cx="4713288" cy="3535363"/>
          </a:xfrm>
          <a:ln/>
        </p:spPr>
      </p:sp>
      <p:sp>
        <p:nvSpPr>
          <p:cNvPr id="253956" name="Rectangle 3"/>
          <p:cNvSpPr>
            <a:spLocks noGrp="1" noChangeArrowheads="1"/>
          </p:cNvSpPr>
          <p:nvPr>
            <p:ph type="body" idx="1"/>
          </p:nvPr>
        </p:nvSpPr>
        <p:spPr>
          <a:xfrm>
            <a:off x="944880" y="4479132"/>
            <a:ext cx="5196840" cy="4243388"/>
          </a:xfrm>
          <a:noFill/>
          <a:ln/>
        </p:spPr>
        <p:txBody>
          <a:bodyPr/>
          <a:lstStyle/>
          <a:p>
            <a:pPr eaLnBrk="1" hangingPunct="1"/>
            <a:r>
              <a:rPr lang="en-US" sz="800" smtClean="0"/>
              <a:t>	</a:t>
            </a:r>
          </a:p>
          <a:p>
            <a:pPr eaLnBrk="1" hangingPunct="1"/>
            <a:r>
              <a:rPr lang="en-US" sz="800" b="1" smtClean="0"/>
              <a:t>#### PLEASE DO NOT DELETE CONTENT BELOW THIS LINE ! ####</a:t>
            </a:r>
          </a:p>
          <a:p>
            <a:pPr eaLnBrk="1" hangingPunct="1"/>
            <a:r>
              <a:rPr lang="en-US" sz="800" smtClean="0"/>
              <a:t>			</a:t>
            </a:r>
          </a:p>
          <a:p>
            <a:pPr eaLnBrk="1" hangingPunct="1"/>
            <a:r>
              <a:rPr lang="en-US" sz="800" b="1" smtClean="0"/>
              <a:t>###########  Presentation 'REM_OPT05_AS_r02_02SEP10.ppt' created on Thursday, 2 September, 2010 ###########</a:t>
            </a:r>
          </a:p>
          <a:p>
            <a:pPr eaLnBrk="1" hangingPunct="1"/>
            <a:r>
              <a:rPr lang="en-US" sz="800" b="1" smtClean="0"/>
              <a:t>Author:</a:t>
            </a:r>
            <a:r>
              <a:rPr lang="en-US" sz="800" smtClean="0"/>
              <a:t> GIB1     </a:t>
            </a:r>
            <a:r>
              <a:rPr lang="en-US" sz="800" b="1" smtClean="0"/>
              <a:t>Purpose:</a:t>
            </a:r>
            <a:r>
              <a:rPr lang="en-US" sz="800" smtClean="0"/>
              <a:t> Optimize slide decks     </a:t>
            </a:r>
            <a:r>
              <a:rPr lang="en-US" sz="800" b="1" smtClean="0"/>
              <a:t>QA:</a:t>
            </a:r>
            <a:r>
              <a:rPr lang="en-US" sz="800" smtClean="0"/>
              <a:t> 27-Mar-09     </a:t>
            </a:r>
            <a:r>
              <a:rPr lang="en-US" sz="800" b="1" smtClean="0"/>
              <a:t>Review By:</a:t>
            </a:r>
            <a:r>
              <a:rPr lang="en-US" sz="800" smtClean="0"/>
              <a:t> 18-Sep-09</a:t>
            </a:r>
          </a:p>
          <a:p>
            <a:pPr eaLnBrk="1" hangingPunct="1"/>
            <a:r>
              <a:rPr lang="en-US" sz="800" b="1" smtClean="0"/>
              <a:t>Review Type:</a:t>
            </a:r>
            <a:r>
              <a:rPr lang="en-US" sz="800" smtClean="0"/>
              <a:t> Scientific, Reference Check, Compliance Review and HCC Office     </a:t>
            </a:r>
            <a:r>
              <a:rPr lang="en-US" sz="800" b="1" smtClean="0"/>
              <a:t>Slide:</a:t>
            </a:r>
            <a:r>
              <a:rPr lang="en-US" sz="800" smtClean="0"/>
              <a:t> 30/168     </a:t>
            </a:r>
            <a:r>
              <a:rPr lang="en-US" sz="800" b="1" smtClean="0"/>
              <a:t>Golimumab-Specific Deck:</a:t>
            </a:r>
            <a:r>
              <a:rPr lang="en-US" sz="800" smtClean="0"/>
              <a:t> No     </a:t>
            </a:r>
          </a:p>
          <a:p>
            <a:pPr eaLnBrk="1" hangingPunct="1"/>
            <a:endParaRPr lang="en-US" sz="8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8CB14035-A5CC-414C-BFCA-34076F2D1EF7}" type="slidenum">
              <a:rPr lang="en-US" smtClean="0">
                <a:solidFill>
                  <a:prstClr val="black"/>
                </a:solidFill>
                <a:latin typeface="Times" pitchFamily="18" charset="0"/>
              </a:rPr>
              <a:pPr/>
              <a:t>20</a:t>
            </a:fld>
            <a:endParaRPr lang="en-US" smtClean="0">
              <a:solidFill>
                <a:prstClr val="black"/>
              </a:solidFill>
              <a:latin typeface="Times" pitchFamily="18" charset="0"/>
            </a:endParaRPr>
          </a:p>
        </p:txBody>
      </p:sp>
      <p:sp>
        <p:nvSpPr>
          <p:cNvPr id="254979" name="Rectangle 2"/>
          <p:cNvSpPr>
            <a:spLocks noGrp="1" noRot="1" noChangeAspect="1" noChangeArrowheads="1" noTextEdit="1"/>
          </p:cNvSpPr>
          <p:nvPr>
            <p:ph type="sldImg"/>
          </p:nvPr>
        </p:nvSpPr>
        <p:spPr>
          <a:xfrm>
            <a:off x="1187450" y="708025"/>
            <a:ext cx="4713288" cy="3535363"/>
          </a:xfrm>
          <a:ln/>
        </p:spPr>
      </p:sp>
      <p:sp>
        <p:nvSpPr>
          <p:cNvPr id="254980" name="Rectangle 3"/>
          <p:cNvSpPr>
            <a:spLocks noGrp="1" noChangeArrowheads="1"/>
          </p:cNvSpPr>
          <p:nvPr>
            <p:ph type="body" idx="1"/>
          </p:nvPr>
        </p:nvSpPr>
        <p:spPr>
          <a:xfrm>
            <a:off x="944880" y="4479132"/>
            <a:ext cx="5196840" cy="4243388"/>
          </a:xfrm>
          <a:noFill/>
          <a:ln/>
        </p:spPr>
        <p:txBody>
          <a:bodyPr/>
          <a:lstStyle/>
          <a:p>
            <a:pPr eaLnBrk="1" hangingPunct="1"/>
            <a:r>
              <a:rPr lang="en-US" sz="800" smtClean="0"/>
              <a:t>	</a:t>
            </a:r>
          </a:p>
          <a:p>
            <a:pPr eaLnBrk="1" hangingPunct="1"/>
            <a:r>
              <a:rPr lang="en-US" sz="800" b="1" smtClean="0"/>
              <a:t>#### PLEASE DO NOT DELETE CONTENT BELOW THIS LINE ! ####</a:t>
            </a:r>
          </a:p>
          <a:p>
            <a:pPr eaLnBrk="1" hangingPunct="1"/>
            <a:r>
              <a:rPr lang="en-US" sz="800" smtClean="0"/>
              <a:t>			</a:t>
            </a:r>
          </a:p>
          <a:p>
            <a:pPr eaLnBrk="1" hangingPunct="1"/>
            <a:r>
              <a:rPr lang="en-US" sz="800" b="1" smtClean="0"/>
              <a:t>###########  Presentation 'REM_OPT05_AS_r02_02SEP10.ppt' created on Thursday, 2 September, 2010 ###########</a:t>
            </a:r>
          </a:p>
          <a:p>
            <a:pPr eaLnBrk="1" hangingPunct="1"/>
            <a:r>
              <a:rPr lang="en-US" sz="800" b="1" smtClean="0"/>
              <a:t>Author:</a:t>
            </a:r>
            <a:r>
              <a:rPr lang="en-US" sz="800" smtClean="0"/>
              <a:t> GIB1     </a:t>
            </a:r>
            <a:r>
              <a:rPr lang="en-US" sz="800" b="1" smtClean="0"/>
              <a:t>Purpose:</a:t>
            </a:r>
            <a:r>
              <a:rPr lang="en-US" sz="800" smtClean="0"/>
              <a:t> Optimize slide decks     </a:t>
            </a:r>
            <a:r>
              <a:rPr lang="en-US" sz="800" b="1" smtClean="0"/>
              <a:t>QA:</a:t>
            </a:r>
            <a:r>
              <a:rPr lang="en-US" sz="800" smtClean="0"/>
              <a:t> 27-Mar-09     </a:t>
            </a:r>
            <a:r>
              <a:rPr lang="en-US" sz="800" b="1" smtClean="0"/>
              <a:t>Review By:</a:t>
            </a:r>
            <a:r>
              <a:rPr lang="en-US" sz="800" smtClean="0"/>
              <a:t> 18-Sep-09</a:t>
            </a:r>
          </a:p>
          <a:p>
            <a:pPr eaLnBrk="1" hangingPunct="1"/>
            <a:r>
              <a:rPr lang="en-US" sz="800" b="1" smtClean="0"/>
              <a:t>Review Type:</a:t>
            </a:r>
            <a:r>
              <a:rPr lang="en-US" sz="800" smtClean="0"/>
              <a:t> Scientific, Reference Check, Compliance Review and HCC Office     </a:t>
            </a:r>
            <a:r>
              <a:rPr lang="en-US" sz="800" b="1" smtClean="0"/>
              <a:t>Slide:</a:t>
            </a:r>
            <a:r>
              <a:rPr lang="en-US" sz="800" smtClean="0"/>
              <a:t> 31/168     </a:t>
            </a:r>
            <a:r>
              <a:rPr lang="en-US" sz="800" b="1" smtClean="0"/>
              <a:t>Golimumab-Specific Deck:</a:t>
            </a:r>
            <a:r>
              <a:rPr lang="en-US" sz="800" smtClean="0"/>
              <a:t> No     </a:t>
            </a:r>
          </a:p>
          <a:p>
            <a:pPr eaLnBrk="1" hangingPunct="1"/>
            <a:endParaRPr lang="en-US" sz="8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8CB14035-A5CC-414C-BFCA-34076F2D1EF7}" type="slidenum">
              <a:rPr lang="en-US" smtClean="0">
                <a:solidFill>
                  <a:prstClr val="black"/>
                </a:solidFill>
                <a:latin typeface="Times" pitchFamily="18" charset="0"/>
              </a:rPr>
              <a:pPr/>
              <a:t>21</a:t>
            </a:fld>
            <a:endParaRPr lang="en-US" smtClean="0">
              <a:solidFill>
                <a:prstClr val="black"/>
              </a:solidFill>
              <a:latin typeface="Times" pitchFamily="18" charset="0"/>
            </a:endParaRPr>
          </a:p>
        </p:txBody>
      </p:sp>
      <p:sp>
        <p:nvSpPr>
          <p:cNvPr id="254979" name="Rectangle 2"/>
          <p:cNvSpPr>
            <a:spLocks noGrp="1" noRot="1" noChangeAspect="1" noChangeArrowheads="1" noTextEdit="1"/>
          </p:cNvSpPr>
          <p:nvPr>
            <p:ph type="sldImg"/>
          </p:nvPr>
        </p:nvSpPr>
        <p:spPr>
          <a:xfrm>
            <a:off x="1187450" y="708025"/>
            <a:ext cx="4713288" cy="3535363"/>
          </a:xfrm>
          <a:ln/>
        </p:spPr>
      </p:sp>
      <p:sp>
        <p:nvSpPr>
          <p:cNvPr id="254980" name="Rectangle 3"/>
          <p:cNvSpPr>
            <a:spLocks noGrp="1" noChangeArrowheads="1"/>
          </p:cNvSpPr>
          <p:nvPr>
            <p:ph type="body" idx="1"/>
          </p:nvPr>
        </p:nvSpPr>
        <p:spPr>
          <a:xfrm>
            <a:off x="944880" y="4479132"/>
            <a:ext cx="5196840" cy="4243388"/>
          </a:xfrm>
          <a:noFill/>
          <a:ln/>
        </p:spPr>
        <p:txBody>
          <a:bodyPr/>
          <a:lstStyle/>
          <a:p>
            <a:pPr eaLnBrk="1" hangingPunct="1"/>
            <a:r>
              <a:rPr lang="en-US" sz="800" smtClean="0"/>
              <a:t>	</a:t>
            </a:r>
          </a:p>
          <a:p>
            <a:pPr eaLnBrk="1" hangingPunct="1"/>
            <a:r>
              <a:rPr lang="en-US" sz="800" b="1" smtClean="0"/>
              <a:t>#### PLEASE DO NOT DELETE CONTENT BELOW THIS LINE ! ####</a:t>
            </a:r>
          </a:p>
          <a:p>
            <a:pPr eaLnBrk="1" hangingPunct="1"/>
            <a:r>
              <a:rPr lang="en-US" sz="800" smtClean="0"/>
              <a:t>			</a:t>
            </a:r>
          </a:p>
          <a:p>
            <a:pPr eaLnBrk="1" hangingPunct="1"/>
            <a:r>
              <a:rPr lang="en-US" sz="800" b="1" smtClean="0"/>
              <a:t>###########  Presentation 'REM_OPT05_AS_r02_02SEP10.ppt' created on Thursday, 2 September, 2010 ###########</a:t>
            </a:r>
          </a:p>
          <a:p>
            <a:pPr eaLnBrk="1" hangingPunct="1"/>
            <a:r>
              <a:rPr lang="en-US" sz="800" b="1" smtClean="0"/>
              <a:t>Author:</a:t>
            </a:r>
            <a:r>
              <a:rPr lang="en-US" sz="800" smtClean="0"/>
              <a:t> GIB1     </a:t>
            </a:r>
            <a:r>
              <a:rPr lang="en-US" sz="800" b="1" smtClean="0"/>
              <a:t>Purpose:</a:t>
            </a:r>
            <a:r>
              <a:rPr lang="en-US" sz="800" smtClean="0"/>
              <a:t> Optimize slide decks     </a:t>
            </a:r>
            <a:r>
              <a:rPr lang="en-US" sz="800" b="1" smtClean="0"/>
              <a:t>QA:</a:t>
            </a:r>
            <a:r>
              <a:rPr lang="en-US" sz="800" smtClean="0"/>
              <a:t> 27-Mar-09     </a:t>
            </a:r>
            <a:r>
              <a:rPr lang="en-US" sz="800" b="1" smtClean="0"/>
              <a:t>Review By:</a:t>
            </a:r>
            <a:r>
              <a:rPr lang="en-US" sz="800" smtClean="0"/>
              <a:t> 18-Sep-09</a:t>
            </a:r>
          </a:p>
          <a:p>
            <a:pPr eaLnBrk="1" hangingPunct="1"/>
            <a:r>
              <a:rPr lang="en-US" sz="800" b="1" smtClean="0"/>
              <a:t>Review Type:</a:t>
            </a:r>
            <a:r>
              <a:rPr lang="en-US" sz="800" smtClean="0"/>
              <a:t> Scientific, Reference Check, Compliance Review and HCC Office     </a:t>
            </a:r>
            <a:r>
              <a:rPr lang="en-US" sz="800" b="1" smtClean="0"/>
              <a:t>Slide:</a:t>
            </a:r>
            <a:r>
              <a:rPr lang="en-US" sz="800" smtClean="0"/>
              <a:t> 31/168     </a:t>
            </a:r>
            <a:r>
              <a:rPr lang="en-US" sz="800" b="1" smtClean="0"/>
              <a:t>Golimumab-Specific Deck:</a:t>
            </a:r>
            <a:r>
              <a:rPr lang="en-US" sz="800" smtClean="0"/>
              <a:t> No     </a:t>
            </a:r>
          </a:p>
          <a:p>
            <a:pPr eaLnBrk="1" hangingPunct="1"/>
            <a:endParaRPr lang="en-US" sz="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BFEE63E8-437A-4B70-819E-950D80622267}" type="slidenum">
              <a:rPr lang="en-US" smtClean="0">
                <a:solidFill>
                  <a:srgbClr val="000000"/>
                </a:solidFill>
              </a:rPr>
              <a:pPr/>
              <a:t>2</a:t>
            </a:fld>
            <a:endParaRPr lang="en-US" smtClean="0">
              <a:solidFill>
                <a:srgbClr val="000000"/>
              </a:solidFill>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xfrm>
            <a:off x="944563" y="4476750"/>
            <a:ext cx="5197475" cy="4246563"/>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r>
              <a:rPr lang="en-US" sz="800" dirty="0" smtClean="0"/>
              <a:t>	</a:t>
            </a:r>
          </a:p>
          <a:p>
            <a:r>
              <a:rPr lang="en-US" sz="800" b="1" dirty="0" smtClean="0"/>
              <a:t>#### PLEASE DO NOT DELETE CONTENT BELOW THIS LINE ! ####</a:t>
            </a:r>
          </a:p>
          <a:p>
            <a:r>
              <a:rPr lang="en-US" sz="800" dirty="0" smtClean="0"/>
              <a:t>			</a:t>
            </a:r>
          </a:p>
          <a:p>
            <a:r>
              <a:rPr lang="en-US" sz="800" b="1" dirty="0" smtClean="0"/>
              <a:t>###########  Presentation 'GLM_OPT02_GLM Optimize PsA_r00_05AUG10.ppt' created on Wednesday, 4 August, 2010 ###########</a:t>
            </a:r>
          </a:p>
          <a:p>
            <a:r>
              <a:rPr lang="en-US" sz="800" b="1" dirty="0" smtClean="0"/>
              <a:t>Author:</a:t>
            </a:r>
            <a:r>
              <a:rPr lang="en-US" sz="800" dirty="0" smtClean="0"/>
              <a:t> GIB1     </a:t>
            </a:r>
            <a:r>
              <a:rPr lang="en-US" sz="800" b="1" dirty="0" smtClean="0"/>
              <a:t>Purpose:</a:t>
            </a:r>
            <a:r>
              <a:rPr lang="en-US" sz="800" dirty="0" smtClean="0"/>
              <a:t> Optimize slide decks     </a:t>
            </a:r>
            <a:r>
              <a:rPr lang="en-US" sz="800" b="1" dirty="0" smtClean="0"/>
              <a:t>QA:</a:t>
            </a:r>
            <a:r>
              <a:rPr lang="en-US" sz="800" dirty="0" smtClean="0"/>
              <a:t> 04-Aug-10     </a:t>
            </a:r>
            <a:r>
              <a:rPr lang="en-US" sz="800" b="1" dirty="0" smtClean="0"/>
              <a:t>Review By:</a:t>
            </a:r>
            <a:r>
              <a:rPr lang="en-US" sz="800" dirty="0" smtClean="0"/>
              <a:t> 04-Feb-11</a:t>
            </a:r>
          </a:p>
          <a:p>
            <a:r>
              <a:rPr lang="en-US" sz="800" b="1" dirty="0" smtClean="0"/>
              <a:t>Review Type:</a:t>
            </a:r>
            <a:r>
              <a:rPr lang="en-US" sz="800" dirty="0" smtClean="0"/>
              <a:t> Scientific, Reference Check, Compliance Review and HCC Office     </a:t>
            </a:r>
            <a:r>
              <a:rPr lang="en-US" sz="800" b="1" dirty="0" smtClean="0"/>
              <a:t>Slide:</a:t>
            </a:r>
            <a:r>
              <a:rPr lang="en-US" sz="800" dirty="0" smtClean="0"/>
              <a:t> 15/108     </a:t>
            </a:r>
            <a:r>
              <a:rPr lang="en-US" sz="800" b="1" dirty="0" err="1" smtClean="0"/>
              <a:t>Golimumab</a:t>
            </a:r>
            <a:r>
              <a:rPr lang="en-US" sz="800" b="1" dirty="0" smtClean="0"/>
              <a:t>-Specific Deck:</a:t>
            </a:r>
            <a:r>
              <a:rPr lang="en-US" sz="800" dirty="0" smtClean="0"/>
              <a:t> Yes     </a:t>
            </a:r>
          </a:p>
          <a:p>
            <a:endParaRPr lang="en-US" sz="800" dirty="0" smtClean="0"/>
          </a:p>
        </p:txBody>
      </p:sp>
      <p:sp>
        <p:nvSpPr>
          <p:cNvPr id="169988" name="Slide Number Placeholder 3"/>
          <p:cNvSpPr>
            <a:spLocks noGrp="1"/>
          </p:cNvSpPr>
          <p:nvPr>
            <p:ph type="sldNum" sz="quarter" idx="5"/>
          </p:nvPr>
        </p:nvSpPr>
        <p:spPr>
          <a:noFill/>
        </p:spPr>
        <p:txBody>
          <a:bodyPr/>
          <a:lstStyle/>
          <a:p>
            <a:fld id="{A5EC5898-AAB4-4825-B0C8-6E3F323F3F85}" type="slidenum">
              <a:rPr lang="en-US" smtClean="0">
                <a:solidFill>
                  <a:prstClr val="black"/>
                </a:solidFill>
              </a:rPr>
              <a:pPr/>
              <a:t>22</a:t>
            </a:fld>
            <a:endParaRPr lang="en-US"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1026"/>
          <p:cNvSpPr>
            <a:spLocks noGrp="1" noRot="1" noChangeAspect="1" noChangeArrowheads="1" noTextEdit="1"/>
          </p:cNvSpPr>
          <p:nvPr>
            <p:ph type="sldImg"/>
          </p:nvPr>
        </p:nvSpPr>
        <p:spPr>
          <a:ln/>
        </p:spPr>
      </p:sp>
      <p:sp>
        <p:nvSpPr>
          <p:cNvPr id="326659" name="Rectangle 1027"/>
          <p:cNvSpPr>
            <a:spLocks noGrp="1" noChangeArrowheads="1"/>
          </p:cNvSpPr>
          <p:nvPr>
            <p:ph type="body" idx="1"/>
          </p:nvPr>
        </p:nvSpPr>
        <p:spPr>
          <a:noFill/>
          <a:ln/>
        </p:spPr>
        <p:txBody>
          <a:bodyPr/>
          <a:lstStyle/>
          <a:p>
            <a:pPr eaLnBrk="1" hangingPunct="1">
              <a:spcBef>
                <a:spcPct val="50000"/>
              </a:spcBef>
            </a:pPr>
            <a:r>
              <a:rPr lang="en-US" sz="1500" smtClean="0">
                <a:latin typeface="Arial" pitchFamily="34" charset="0"/>
              </a:rPr>
              <a:t>Sensitivity 82.9%, specificity 84.4%; n=649 patients with chronic back pain and age at onset &lt;45 yrs.</a:t>
            </a:r>
          </a:p>
          <a:p>
            <a:pPr eaLnBrk="1" hangingPunct="1">
              <a:spcBef>
                <a:spcPct val="50000"/>
              </a:spcBef>
            </a:pPr>
            <a:r>
              <a:rPr lang="en-US" sz="1500" smtClean="0">
                <a:latin typeface="Arial" pitchFamily="34" charset="0"/>
              </a:rPr>
              <a:t>Imaging arm (sacroiliitis) alone has a sensitivity of 66.2% and a specificity of 97.3%. ** Note: Elevated CRP is considered</a:t>
            </a:r>
          </a:p>
          <a:p>
            <a:pPr eaLnBrk="1" hangingPunct="1">
              <a:spcBef>
                <a:spcPct val="50000"/>
              </a:spcBef>
            </a:pPr>
            <a:r>
              <a:rPr lang="en-US" sz="1500" smtClean="0">
                <a:latin typeface="Arial" pitchFamily="34" charset="0"/>
              </a:rPr>
              <a:t>a SpA feature in the context of chronic back pain</a:t>
            </a:r>
          </a:p>
          <a:p>
            <a:endParaRPr lang="en-US" sz="800" smtClean="0">
              <a:latin typeface="Times" pitchFamily="18" charset="0"/>
            </a:endParaRPr>
          </a:p>
          <a:p>
            <a:r>
              <a:rPr lang="en-US" sz="800" smtClean="0">
                <a:latin typeface="Times" pitchFamily="18" charset="0"/>
              </a:rPr>
              <a:t>	</a:t>
            </a:r>
          </a:p>
          <a:p>
            <a:r>
              <a:rPr lang="en-US" sz="800" b="1" smtClean="0">
                <a:latin typeface="Times" pitchFamily="18" charset="0"/>
              </a:rPr>
              <a:t>#### PLEASE DO NOT DELETE CONTENT BELOW THIS LINE ! ####</a:t>
            </a:r>
          </a:p>
          <a:p>
            <a:r>
              <a:rPr lang="en-US" sz="800" smtClean="0">
                <a:latin typeface="Times" pitchFamily="18" charset="0"/>
              </a:rPr>
              <a:t>			</a:t>
            </a:r>
          </a:p>
          <a:p>
            <a:r>
              <a:rPr lang="en-US" sz="800" b="1" smtClean="0">
                <a:latin typeface="Times" pitchFamily="18" charset="0"/>
              </a:rPr>
              <a:t>###########  Presentation 'REM_OPT05_AS_r02_02SEP10.ppt' created on Thursday, 2 September, 2010 ###########</a:t>
            </a:r>
          </a:p>
          <a:p>
            <a:r>
              <a:rPr lang="en-US" sz="800" b="1" smtClean="0">
                <a:latin typeface="Times" pitchFamily="18" charset="0"/>
              </a:rPr>
              <a:t>Author:</a:t>
            </a:r>
            <a:r>
              <a:rPr lang="en-US" sz="800" smtClean="0">
                <a:latin typeface="Times" pitchFamily="18" charset="0"/>
              </a:rPr>
              <a:t> GIB1     </a:t>
            </a:r>
            <a:r>
              <a:rPr lang="en-US" sz="800" b="1" smtClean="0">
                <a:latin typeface="Times" pitchFamily="18" charset="0"/>
              </a:rPr>
              <a:t>Purpose:</a:t>
            </a:r>
            <a:r>
              <a:rPr lang="en-US" sz="800" smtClean="0">
                <a:latin typeface="Times" pitchFamily="18" charset="0"/>
              </a:rPr>
              <a:t> Optimize slide decks     </a:t>
            </a:r>
            <a:r>
              <a:rPr lang="en-US" sz="800" b="1" smtClean="0">
                <a:latin typeface="Times" pitchFamily="18" charset="0"/>
              </a:rPr>
              <a:t>QA:</a:t>
            </a:r>
            <a:r>
              <a:rPr lang="en-US" sz="800" smtClean="0">
                <a:latin typeface="Times" pitchFamily="18" charset="0"/>
              </a:rPr>
              <a:t> 27-Mar-09     </a:t>
            </a:r>
            <a:r>
              <a:rPr lang="en-US" sz="800" b="1" smtClean="0">
                <a:latin typeface="Times" pitchFamily="18" charset="0"/>
              </a:rPr>
              <a:t>Review By:</a:t>
            </a:r>
            <a:r>
              <a:rPr lang="en-US" sz="800" smtClean="0">
                <a:latin typeface="Times" pitchFamily="18" charset="0"/>
              </a:rPr>
              <a:t> 18-Sep-09</a:t>
            </a:r>
          </a:p>
          <a:p>
            <a:r>
              <a:rPr lang="en-US" sz="800" b="1" smtClean="0">
                <a:latin typeface="Times" pitchFamily="18" charset="0"/>
              </a:rPr>
              <a:t>Review Type:</a:t>
            </a:r>
            <a:r>
              <a:rPr lang="en-US" sz="800" smtClean="0">
                <a:latin typeface="Times" pitchFamily="18" charset="0"/>
              </a:rPr>
              <a:t> Scientific, Reference Check, Compliance Review and HCC Office     </a:t>
            </a:r>
            <a:r>
              <a:rPr lang="en-US" sz="800" b="1" smtClean="0">
                <a:latin typeface="Times" pitchFamily="18" charset="0"/>
              </a:rPr>
              <a:t>Slide:</a:t>
            </a:r>
            <a:r>
              <a:rPr lang="en-US" sz="800" smtClean="0">
                <a:latin typeface="Times" pitchFamily="18" charset="0"/>
              </a:rPr>
              <a:t> 101/168     </a:t>
            </a:r>
            <a:r>
              <a:rPr lang="en-US" sz="800" b="1" smtClean="0">
                <a:latin typeface="Times" pitchFamily="18" charset="0"/>
              </a:rPr>
              <a:t>Golimumab-Specific Deck:</a:t>
            </a:r>
            <a:r>
              <a:rPr lang="en-US" sz="800" smtClean="0">
                <a:latin typeface="Times" pitchFamily="18" charset="0"/>
              </a:rPr>
              <a:t> No     </a:t>
            </a:r>
          </a:p>
          <a:p>
            <a:endParaRPr lang="en-US" sz="800" smtClean="0">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p:spPr>
        <p:txBody>
          <a:bodyPr/>
          <a:lstStyle/>
          <a:p>
            <a:pPr eaLnBrk="1" hangingPunct="1"/>
            <a:endParaRPr lang="en-US" smtClean="0"/>
          </a:p>
        </p:txBody>
      </p:sp>
      <p:sp>
        <p:nvSpPr>
          <p:cNvPr id="293892" name="Slide Number Placeholder 3"/>
          <p:cNvSpPr>
            <a:spLocks noGrp="1"/>
          </p:cNvSpPr>
          <p:nvPr>
            <p:ph type="sldNum" sz="quarter" idx="5"/>
          </p:nvPr>
        </p:nvSpPr>
        <p:spPr>
          <a:noFill/>
        </p:spPr>
        <p:txBody>
          <a:bodyPr/>
          <a:lstStyle/>
          <a:p>
            <a:fld id="{ED36DC26-A7DF-4A1F-8B87-E63D935DB1C4}" type="slidenum">
              <a:rPr lang="en-US" smtClean="0"/>
              <a:pPr/>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DBCFC0D4-C6A9-418E-AB10-36A636C6D2C5}" type="slidenum">
              <a:rPr lang="en-US" altLang="en-US" smtClean="0">
                <a:solidFill>
                  <a:srgbClr val="000000"/>
                </a:solidFill>
              </a:rPr>
              <a:pPr/>
              <a:t>25</a:t>
            </a:fld>
            <a:endParaRPr lang="en-US" altLang="en-US" smtClean="0">
              <a:solidFill>
                <a:srgbClr val="000000"/>
              </a:solidFill>
            </a:endParaRPr>
          </a:p>
        </p:txBody>
      </p:sp>
      <p:sp>
        <p:nvSpPr>
          <p:cNvPr id="310275" name="Rectangle 2"/>
          <p:cNvSpPr>
            <a:spLocks noGrp="1" noRot="1" noChangeAspect="1" noChangeArrowheads="1" noTextEdit="1"/>
          </p:cNvSpPr>
          <p:nvPr>
            <p:ph type="sldImg"/>
          </p:nvPr>
        </p:nvSpPr>
        <p:spPr>
          <a:xfrm>
            <a:off x="1185863" y="708025"/>
            <a:ext cx="4711700" cy="3535363"/>
          </a:xfrm>
          <a:ln/>
        </p:spPr>
      </p:sp>
      <p:sp>
        <p:nvSpPr>
          <p:cNvPr id="310276" name="Rectangle 3"/>
          <p:cNvSpPr>
            <a:spLocks noGrp="1" noChangeArrowheads="1"/>
          </p:cNvSpPr>
          <p:nvPr>
            <p:ph type="body" idx="1"/>
          </p:nvPr>
        </p:nvSpPr>
        <p:spPr>
          <a:xfrm>
            <a:off x="946150" y="4481513"/>
            <a:ext cx="5194300" cy="4241800"/>
          </a:xfrm>
          <a:noFill/>
          <a:ln/>
        </p:spPr>
        <p:txBody>
          <a:bodyPr/>
          <a:lstStyle/>
          <a:p>
            <a:pPr eaLnBrk="1" hangingPunct="1"/>
            <a:r>
              <a:rPr lang="en-US" sz="1000" smtClean="0"/>
              <a:t>Since the BASDAI and BASFI alone do not give a complete disease measurement assessment of the AS patient, the ASAS response criteria was developed.  In essence, this combines aspects of the BASDAI and BASFI into one criteria.</a:t>
            </a:r>
          </a:p>
          <a:p>
            <a:pPr eaLnBrk="1" hangingPunct="1"/>
            <a:r>
              <a:rPr lang="en-US" sz="1000" b="1" smtClean="0"/>
              <a:t>ABSTRACT from A&amp;R article follows:</a:t>
            </a:r>
          </a:p>
          <a:p>
            <a:pPr eaLnBrk="1" hangingPunct="1"/>
            <a:r>
              <a:rPr lang="en-US" sz="1000" i="1" smtClean="0"/>
              <a:t>Objective. </a:t>
            </a:r>
            <a:r>
              <a:rPr lang="en-US" sz="1000" smtClean="0"/>
              <a:t>To develop criteria for symptomatic improvement in patients with ankylosing spondylitis (AS), using outcome domain data from placebo controlled clinical trials of nonsteroidal anti-inflammatory drugs (NSAIDs).</a:t>
            </a:r>
          </a:p>
          <a:p>
            <a:pPr eaLnBrk="1" hangingPunct="1"/>
            <a:r>
              <a:rPr lang="en-US" sz="1000" i="1" smtClean="0"/>
              <a:t>Methods. </a:t>
            </a:r>
            <a:r>
              <a:rPr lang="en-US" sz="1000" smtClean="0"/>
              <a:t>Patient data from 5 short-term, randomized, controlled trials were used to assess equivalence, reliability, and responsiveness of multiple items in the 5 outcome domains for AS treatment: physical function, pain, spinal mobility, patient global assessment, and inflammation. At least one measure per domain was responsive (standardized response mean of &gt;0.5), except for the spinal mobility domain, which was omitted from the criteria. We developed and tested candidate improvement criteria in a random two-thirds subset from the 3 largest trials and used the remaining one-third for validation. These 3 largest trials included 923 patients (631 receiving NSAIDs, 292 in placebo groups). We selected the multiple domain definition that best distinguished NSAID treatment from placebo by chi-square test and that had a placebo response rate of &lt;25%. </a:t>
            </a:r>
            <a:r>
              <a:rPr lang="en-US" sz="1000" i="1" smtClean="0"/>
              <a:t>Results. </a:t>
            </a:r>
            <a:r>
              <a:rPr lang="en-US" sz="1000" smtClean="0"/>
              <a:t>Candidate definitions were changes in single domains and in multiple measure indices, as well as combinations of improvements in multiple domains. Worsening in a domain was defined as a change for the worse of &gt;20% and a net change for the worse of &gt;10 units on a scale of 0–100. Partial remission (for comparison purposes) was defined as an end-of-trial value of &lt;20/100 in each of the 4 domains. Among 20 candidate criteria, change of &gt;20% and &gt;10 units in each of 3 domains and absence of worsening in the fourth discriminated best in the development subset (51% of patients improved with NSAIDs, 25% with placebo; x2 5 36.4, </a:t>
            </a:r>
            <a:r>
              <a:rPr lang="en-US" sz="1000" i="1" smtClean="0"/>
              <a:t>P </a:t>
            </a:r>
            <a:r>
              <a:rPr lang="en-US" sz="1000" smtClean="0"/>
              <a:t>&lt; 0.001). Results were confirmed in the validation subset. Almost all patients satisfying the definition of partial disease remission at the end of the trial had also improved by this criterion. Among all 923 patients, improvement rates using this criterion were 49% for NSAID-treated patients and 24% for placebo-treated patients. </a:t>
            </a:r>
            <a:r>
              <a:rPr lang="en-US" sz="1000" i="1" smtClean="0"/>
              <a:t>Conclusion. </a:t>
            </a:r>
            <a:r>
              <a:rPr lang="en-US" sz="1000" smtClean="0"/>
              <a:t>Although further validation using data from new trials is still needed, we conclude that we have developed a clinically valid, easy-to-use measure of short-term improvement in AS.</a:t>
            </a:r>
          </a:p>
          <a:p>
            <a:pPr eaLnBrk="1" hangingPunct="1"/>
            <a:endParaRPr lang="en-US" sz="10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86EC494F-B832-47B7-80AD-6D07F02ED39E}" type="slidenum">
              <a:rPr lang="en-US" altLang="en-US" smtClean="0">
                <a:solidFill>
                  <a:srgbClr val="000000"/>
                </a:solidFill>
              </a:rPr>
              <a:pPr/>
              <a:t>26</a:t>
            </a:fld>
            <a:endParaRPr lang="en-US" altLang="en-US" smtClean="0">
              <a:solidFill>
                <a:srgbClr val="000000"/>
              </a:solidFill>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xfrm>
            <a:off x="944563" y="4479925"/>
            <a:ext cx="5197475" cy="4749800"/>
          </a:xfrm>
          <a:noFill/>
          <a:ln/>
        </p:spPr>
        <p:txBody>
          <a:bodyPr/>
          <a:lstStyle/>
          <a:p>
            <a:pPr eaLnBrk="1" hangingPunct="1">
              <a:lnSpc>
                <a:spcPct val="80000"/>
              </a:lnSpc>
            </a:pPr>
            <a:r>
              <a:rPr lang="en-US" sz="1000" b="1" smtClean="0">
                <a:solidFill>
                  <a:srgbClr val="231F20"/>
                </a:solidFill>
              </a:rPr>
              <a:t>THE BATH AS DISEASE ACTIVITY INDEX (BASDAI) - </a:t>
            </a:r>
            <a:r>
              <a:rPr lang="en-US" sz="1000" smtClean="0">
                <a:solidFill>
                  <a:srgbClr val="231F20"/>
                </a:solidFill>
              </a:rPr>
              <a:t>Garrett et al, 1994</a:t>
            </a:r>
          </a:p>
          <a:p>
            <a:pPr eaLnBrk="1" hangingPunct="1">
              <a:lnSpc>
                <a:spcPct val="80000"/>
              </a:lnSpc>
            </a:pPr>
            <a:r>
              <a:rPr lang="en-US" sz="1000" smtClean="0">
                <a:solidFill>
                  <a:srgbClr val="231F20"/>
                </a:solidFill>
              </a:rPr>
              <a:t>The research team identified that no gold standard was available for measuring disease activity in AS. The authors acknowledged research, from the Royal National Hospital for the Rheumatic diseases, that identified fatigue as a major component of AS. It was therefore suggested that this should be incorporated into measures of disease activity. The BASDAI was subsequently developed. As with the functional index, the research team included major input from patients with AS, to enhance clinical relevance and disease specifity. Like the BASFI, the BASDAI consists of 10cm visual analog scales used to answer 6 questions pertaining to the 5 major symptoms of AS: 1.) Fatigue 2.) Spinal pain 3.) Joint pain / swelling 4.) Areas of localized tenderness 5.) Morning stiffness.</a:t>
            </a:r>
          </a:p>
          <a:p>
            <a:pPr eaLnBrk="1" hangingPunct="1">
              <a:lnSpc>
                <a:spcPct val="80000"/>
              </a:lnSpc>
            </a:pPr>
            <a:r>
              <a:rPr lang="en-US" sz="1000" smtClean="0">
                <a:solidFill>
                  <a:srgbClr val="231F20"/>
                </a:solidFill>
              </a:rPr>
              <a:t>To give each symptom equal weighting, the mean of the two scores relating to morning stiffness is taken. The resulting 0 to 50 score is divided by 5 to give a final 0 – 10 BASDAI score (refer to page 12). When clinically tested, results showed: 1) BASDAI to be a quick and simple index (taking between 30 secs and 2 mins to complete) 2) BASDAI demonstrated statistically significant (p&lt;0.001) reliability. 3) The individual symptoms and the index as a whole demonstrated good score distribution, using 95% of the scale. 4) Following a 3 week physiotherapy course, the BASDAI showed a significant (p=0.009) 16.4% score improvement, therefore demonstrating a sensitivity to change. </a:t>
            </a:r>
          </a:p>
          <a:p>
            <a:pPr eaLnBrk="1" hangingPunct="1">
              <a:lnSpc>
                <a:spcPct val="80000"/>
              </a:lnSpc>
            </a:pPr>
            <a:r>
              <a:rPr lang="en-US" sz="1000" smtClean="0">
                <a:solidFill>
                  <a:srgbClr val="231F20"/>
                </a:solidFill>
              </a:rPr>
              <a:t>By comparison, a previous disease activity index did demonstrate greater sensitivity to change (22.8% improvement being shown). However, the authors recognized that the previous index had a bias towards pain and included a scale measuring patient’s sense of well being. It is felt that the BASDAI is superior in terms of symptoms considered and their weighting. This may be due to the input from patients with AS when the index was developed. The BASDAI was also found to be superior in all aspects to the Newcastle Enthesis index.Calin et al (1999) have further assessed the validity of the BASDAI. With a sample size of 473, a double-blind, placebo-controlled study of 6 weeks duration was conducted. Subjects were divided into two groups. One group received a placebo. The other group received an active NSAID. Disease activity was assessed with the BASDAI and by analyzing a wide range of individual symptom components. The authors concluded that BASDAI has excellent content validity. </a:t>
            </a:r>
          </a:p>
          <a:p>
            <a:pPr eaLnBrk="1" hangingPunct="1">
              <a:lnSpc>
                <a:spcPct val="80000"/>
              </a:lnSpc>
            </a:pPr>
            <a:r>
              <a:rPr lang="en-US" sz="1000" smtClean="0">
                <a:solidFill>
                  <a:srgbClr val="231F20"/>
                </a:solidFill>
              </a:rPr>
              <a:t>To conclude, the BASDAI is user friendly, highly reliable, reflects the entire spectrum of the disease, and is sensitive to clinical changes (Garrett et al, 1994).</a:t>
            </a:r>
            <a:endParaRPr lang="en-US" sz="1000" smtClean="0">
              <a:solidFill>
                <a:srgbClr val="000000"/>
              </a:solidFill>
            </a:endParaRPr>
          </a:p>
          <a:p>
            <a:pPr eaLnBrk="1" hangingPunct="1">
              <a:lnSpc>
                <a:spcPct val="80000"/>
              </a:lnSpc>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65C23E3D-B1F7-43D8-9FBE-502F1DA837E7}" type="slidenum">
              <a:rPr lang="en-US" altLang="en-US" smtClean="0">
                <a:solidFill>
                  <a:srgbClr val="000000"/>
                </a:solidFill>
              </a:rPr>
              <a:pPr/>
              <a:t>3</a:t>
            </a:fld>
            <a:endParaRPr lang="en-US" altLang="en-US" smtClean="0">
              <a:solidFill>
                <a:srgbClr val="000000"/>
              </a:solidFill>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r>
              <a:rPr lang="en-US" smtClean="0"/>
              <a:t>Classic Bamboo Spine x-ray of AS, this is the usual fate of patients with spinal involvement in  AS. </a:t>
            </a:r>
          </a:p>
          <a:p>
            <a:pPr eaLnBrk="1" hangingPunct="1"/>
            <a:endParaRPr lang="en-US" smtClean="0"/>
          </a:p>
          <a:p>
            <a:pPr eaLnBrk="1" hangingPunct="1"/>
            <a:r>
              <a:rPr lang="en-US" smtClean="0"/>
              <a:t>Syndesmophytes are the bony bridges that form between bones as a consequence of inflammation.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86A3D89F-81C3-4713-A4EC-B20E68D25FDA}" type="slidenum">
              <a:rPr lang="en-US" smtClean="0">
                <a:solidFill>
                  <a:prstClr val="black"/>
                </a:solidFill>
                <a:latin typeface="Times" pitchFamily="18" charset="0"/>
              </a:rPr>
              <a:pPr/>
              <a:t>4</a:t>
            </a:fld>
            <a:endParaRPr lang="en-US" smtClean="0">
              <a:solidFill>
                <a:prstClr val="black"/>
              </a:solidFill>
              <a:latin typeface="Times" pitchFamily="18" charset="0"/>
            </a:endParaRPr>
          </a:p>
        </p:txBody>
      </p:sp>
      <p:sp>
        <p:nvSpPr>
          <p:cNvPr id="247811" name="Rectangle 2"/>
          <p:cNvSpPr>
            <a:spLocks noGrp="1" noRot="1" noChangeAspect="1" noChangeArrowheads="1" noTextEdit="1"/>
          </p:cNvSpPr>
          <p:nvPr>
            <p:ph type="sldImg"/>
          </p:nvPr>
        </p:nvSpPr>
        <p:spPr>
          <a:xfrm>
            <a:off x="1033463" y="705690"/>
            <a:ext cx="5019675" cy="3537697"/>
          </a:xfrm>
          <a:ln/>
        </p:spPr>
      </p:sp>
      <p:sp>
        <p:nvSpPr>
          <p:cNvPr id="247812" name="Rectangle 3"/>
          <p:cNvSpPr>
            <a:spLocks noGrp="1" noChangeArrowheads="1"/>
          </p:cNvSpPr>
          <p:nvPr>
            <p:ph type="body" idx="1"/>
          </p:nvPr>
        </p:nvSpPr>
        <p:spPr>
          <a:xfrm>
            <a:off x="943241" y="4480672"/>
            <a:ext cx="5200121" cy="4243388"/>
          </a:xfrm>
          <a:noFill/>
          <a:ln/>
        </p:spPr>
        <p:txBody>
          <a:bodyPr lIns="95577" tIns="47788" rIns="95577" bIns="47788"/>
          <a:lstStyle/>
          <a:p>
            <a:r>
              <a:rPr lang="en-US" sz="800" dirty="0" smtClean="0"/>
              <a:t>	</a:t>
            </a:r>
          </a:p>
          <a:p>
            <a:r>
              <a:rPr lang="en-US" sz="800" b="1" dirty="0" smtClean="0"/>
              <a:t>#### PLEASE DO NOT DELETE CONTENT BELOW THIS LINE ! ####</a:t>
            </a:r>
          </a:p>
          <a:p>
            <a:r>
              <a:rPr lang="en-US" sz="800" dirty="0" smtClean="0"/>
              <a:t>			</a:t>
            </a:r>
          </a:p>
          <a:p>
            <a:r>
              <a:rPr lang="en-US" sz="800" b="1" dirty="0" smtClean="0"/>
              <a:t>###########  Presentation 'REM_OPT05_AS_r02_02SEP10.ppt' created on Thursday, 2 September, 2010 ###########</a:t>
            </a:r>
          </a:p>
          <a:p>
            <a:r>
              <a:rPr lang="en-US" sz="800" b="1" dirty="0" smtClean="0"/>
              <a:t>Author:</a:t>
            </a:r>
            <a:r>
              <a:rPr lang="en-US" sz="800" dirty="0" smtClean="0"/>
              <a:t> </a:t>
            </a:r>
            <a:r>
              <a:rPr lang="en-US" sz="800" dirty="0" err="1" smtClean="0"/>
              <a:t>GIB1</a:t>
            </a:r>
            <a:r>
              <a:rPr lang="en-US" sz="800" dirty="0" smtClean="0"/>
              <a:t>     </a:t>
            </a:r>
            <a:r>
              <a:rPr lang="en-US" sz="800" b="1" dirty="0" smtClean="0"/>
              <a:t>Purpose:</a:t>
            </a:r>
            <a:r>
              <a:rPr lang="en-US" sz="800" dirty="0" smtClean="0"/>
              <a:t> Optimize slide decks     </a:t>
            </a:r>
            <a:r>
              <a:rPr lang="en-US" sz="800" b="1" dirty="0" smtClean="0"/>
              <a:t>QA:</a:t>
            </a:r>
            <a:r>
              <a:rPr lang="en-US" sz="800" dirty="0" smtClean="0"/>
              <a:t> 27-Mar-09     </a:t>
            </a:r>
            <a:r>
              <a:rPr lang="en-US" sz="800" b="1" dirty="0" smtClean="0"/>
              <a:t>Review By:</a:t>
            </a:r>
            <a:r>
              <a:rPr lang="en-US" sz="800" dirty="0" smtClean="0"/>
              <a:t> 18-Sep-09</a:t>
            </a:r>
          </a:p>
          <a:p>
            <a:r>
              <a:rPr lang="en-US" sz="800" b="1" dirty="0" smtClean="0"/>
              <a:t>Review Type:</a:t>
            </a:r>
            <a:r>
              <a:rPr lang="en-US" sz="800" dirty="0" smtClean="0"/>
              <a:t> Scientific, Reference Check, Compliance Review and </a:t>
            </a:r>
            <a:r>
              <a:rPr lang="en-US" sz="800" dirty="0" err="1" smtClean="0"/>
              <a:t>HCC</a:t>
            </a:r>
            <a:r>
              <a:rPr lang="en-US" sz="800" dirty="0" smtClean="0"/>
              <a:t> Office     </a:t>
            </a:r>
            <a:r>
              <a:rPr lang="en-US" sz="800" b="1" dirty="0" smtClean="0"/>
              <a:t>Slide:</a:t>
            </a:r>
            <a:r>
              <a:rPr lang="en-US" sz="800" dirty="0" smtClean="0"/>
              <a:t> 24/168     </a:t>
            </a:r>
            <a:r>
              <a:rPr lang="en-US" sz="800" b="1" dirty="0" smtClean="0"/>
              <a:t>Golimumab-Specific Deck:</a:t>
            </a:r>
            <a:r>
              <a:rPr lang="en-US" sz="800" dirty="0" smtClean="0"/>
              <a:t> No     </a:t>
            </a:r>
          </a:p>
          <a:p>
            <a:endParaRPr lang="en-US" sz="8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p:spPr>
        <p:txBody>
          <a:bodyPr/>
          <a:lstStyle/>
          <a:p>
            <a:pPr eaLnBrk="1" hangingPunct="1"/>
            <a:r>
              <a:rPr lang="en-US" smtClean="0"/>
              <a:t>ANIMATED SLIDE (CLICK FOR EACH BULLET POINT) </a:t>
            </a:r>
          </a:p>
          <a:p>
            <a:pPr eaLnBrk="1" hangingPunct="1"/>
            <a:r>
              <a:rPr lang="en-US" smtClean="0"/>
              <a:t>Perceptions about AS are still wrong today. Physicians diagnose AS late, because they think it is rare, not a serious disease and that patients don’t die as a result of the disease. Patients often seek care late for the same reasons.</a:t>
            </a:r>
          </a:p>
        </p:txBody>
      </p:sp>
      <p:sp>
        <p:nvSpPr>
          <p:cNvPr id="297988" name="Slide Number Placeholder 3"/>
          <p:cNvSpPr>
            <a:spLocks noGrp="1"/>
          </p:cNvSpPr>
          <p:nvPr>
            <p:ph type="sldNum" sz="quarter" idx="5"/>
          </p:nvPr>
        </p:nvSpPr>
        <p:spPr>
          <a:noFill/>
        </p:spPr>
        <p:txBody>
          <a:bodyPr/>
          <a:lstStyle/>
          <a:p>
            <a:fld id="{2163DA57-D2C3-41DB-B537-049493FE60B2}" type="slidenum">
              <a:rPr lang="en-US" smtClean="0">
                <a:solidFill>
                  <a:srgbClr val="000000"/>
                </a:solidFill>
              </a:rPr>
              <a:pPr/>
              <a:t>5</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EFD17B90-F4F6-4F22-A822-DEF0FC279050}" type="slidenum">
              <a:rPr lang="en-US" altLang="en-US" smtClean="0">
                <a:solidFill>
                  <a:srgbClr val="000000"/>
                </a:solidFill>
              </a:rPr>
              <a:pPr/>
              <a:t>6</a:t>
            </a:fld>
            <a:endParaRPr lang="en-US" altLang="en-US" smtClean="0">
              <a:solidFill>
                <a:srgbClr val="000000"/>
              </a:solidFill>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xfrm>
            <a:off x="946150" y="4476750"/>
            <a:ext cx="5194300" cy="4246563"/>
          </a:xfrm>
          <a:noFill/>
          <a:ln/>
        </p:spPr>
        <p:txBody>
          <a:bodyPr lIns="94276" tIns="47138" rIns="94276" bIns="47138"/>
          <a:lstStyle/>
          <a:p>
            <a:pPr eaLnBrk="1" hangingPunct="1"/>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r>
              <a:rPr lang="en-US" sz="800" smtClean="0"/>
              <a:t>	</a:t>
            </a:r>
          </a:p>
          <a:p>
            <a:r>
              <a:rPr lang="en-US" sz="800" b="1" smtClean="0"/>
              <a:t>#### PLEASE DO NOT DELETE CONTENT BELOW THIS LINE ! ####</a:t>
            </a:r>
          </a:p>
          <a:p>
            <a:r>
              <a:rPr lang="en-US" sz="800" smtClean="0"/>
              <a:t>			</a:t>
            </a:r>
          </a:p>
          <a:p>
            <a:r>
              <a:rPr lang="en-US" sz="800" b="1" smtClean="0"/>
              <a:t>###########  Presentation 'REM_OPT05_AS_r02_02SEP10.ppt' created on Thursday, 2 September, 2010 ###########</a:t>
            </a:r>
          </a:p>
          <a:p>
            <a:r>
              <a:rPr lang="en-US" sz="800" b="1" smtClean="0"/>
              <a:t>Author:</a:t>
            </a:r>
            <a:r>
              <a:rPr lang="en-US" sz="800" smtClean="0"/>
              <a:t> GIB1     </a:t>
            </a:r>
            <a:r>
              <a:rPr lang="en-US" sz="800" b="1" smtClean="0"/>
              <a:t>Purpose:</a:t>
            </a:r>
            <a:r>
              <a:rPr lang="en-US" sz="800" smtClean="0"/>
              <a:t> Optimize slide decks     </a:t>
            </a:r>
            <a:r>
              <a:rPr lang="en-US" sz="800" b="1" smtClean="0"/>
              <a:t>QA:</a:t>
            </a:r>
            <a:r>
              <a:rPr lang="en-US" sz="800" smtClean="0"/>
              <a:t> 27-Mar-09     </a:t>
            </a:r>
            <a:r>
              <a:rPr lang="en-US" sz="800" b="1" smtClean="0"/>
              <a:t>Review By:</a:t>
            </a:r>
            <a:r>
              <a:rPr lang="en-US" sz="800" smtClean="0"/>
              <a:t> 18-Sep-09</a:t>
            </a:r>
          </a:p>
          <a:p>
            <a:r>
              <a:rPr lang="en-US" sz="800" b="1" smtClean="0"/>
              <a:t>Review Type:</a:t>
            </a:r>
            <a:r>
              <a:rPr lang="en-US" sz="800" smtClean="0"/>
              <a:t> Scientific, Reference Check, Compliance Review and HCC Office     </a:t>
            </a:r>
            <a:r>
              <a:rPr lang="en-US" sz="800" b="1" smtClean="0"/>
              <a:t>Slide:</a:t>
            </a:r>
            <a:r>
              <a:rPr lang="en-US" sz="800" smtClean="0"/>
              <a:t> 9/168     </a:t>
            </a:r>
            <a:r>
              <a:rPr lang="en-US" sz="800" b="1" smtClean="0"/>
              <a:t>Golimumab-Specific Deck:</a:t>
            </a:r>
            <a:r>
              <a:rPr lang="en-US" sz="800" smtClean="0"/>
              <a:t> No     </a:t>
            </a:r>
          </a:p>
          <a:p>
            <a:endParaRPr lang="en-US" sz="800" smtClean="0"/>
          </a:p>
        </p:txBody>
      </p:sp>
      <p:sp>
        <p:nvSpPr>
          <p:cNvPr id="232452" name="Slide Number Placeholder 3"/>
          <p:cNvSpPr>
            <a:spLocks noGrp="1"/>
          </p:cNvSpPr>
          <p:nvPr>
            <p:ph type="sldNum" sz="quarter" idx="5"/>
          </p:nvPr>
        </p:nvSpPr>
        <p:spPr>
          <a:noFill/>
        </p:spPr>
        <p:txBody>
          <a:bodyPr/>
          <a:lstStyle/>
          <a:p>
            <a:fld id="{CD7F335B-8AE2-47E0-8025-6BF11E4F5D2A}" type="slidenum">
              <a:rPr lang="en-US" smtClean="0">
                <a:solidFill>
                  <a:prstClr val="black"/>
                </a:solidFill>
                <a:latin typeface="Times" pitchFamily="18" charset="0"/>
              </a:rPr>
              <a:pPr/>
              <a:t>7</a:t>
            </a:fld>
            <a:endParaRPr lang="en-US" smtClean="0">
              <a:solidFill>
                <a:prstClr val="black"/>
              </a:solidFill>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xfrm>
            <a:off x="1033463" y="707232"/>
            <a:ext cx="5019675" cy="3536156"/>
          </a:xfrm>
          <a:ln/>
        </p:spPr>
      </p:sp>
      <p:sp>
        <p:nvSpPr>
          <p:cNvPr id="238595" name="Notes Placeholder 2"/>
          <p:cNvSpPr>
            <a:spLocks noGrp="1"/>
          </p:cNvSpPr>
          <p:nvPr>
            <p:ph type="body" idx="1"/>
          </p:nvPr>
        </p:nvSpPr>
        <p:spPr>
          <a:noFill/>
          <a:ln/>
        </p:spPr>
        <p:txBody>
          <a:bodyPr/>
          <a:lstStyle/>
          <a:p>
            <a:r>
              <a:rPr lang="en-US" sz="800" smtClean="0"/>
              <a:t>	</a:t>
            </a:r>
          </a:p>
          <a:p>
            <a:r>
              <a:rPr lang="en-US" sz="800" b="1" smtClean="0"/>
              <a:t>#### PLEASE DO NOT DELETE CONTENT BELOW THIS LINE ! ####</a:t>
            </a:r>
          </a:p>
          <a:p>
            <a:r>
              <a:rPr lang="fr-FR" sz="800" smtClean="0"/>
              <a:t>			</a:t>
            </a:r>
          </a:p>
          <a:p>
            <a:r>
              <a:rPr lang="fr-FR" sz="800" b="1" smtClean="0"/>
              <a:t>###########  Presentation 'REM_OPT05_AS_r02_02SEP10.ppt' created on Thursday, 2 September, 2010 ###########</a:t>
            </a:r>
          </a:p>
          <a:p>
            <a:r>
              <a:rPr lang="fr-FR" sz="800" b="1" smtClean="0"/>
              <a:t>Author:</a:t>
            </a:r>
            <a:r>
              <a:rPr lang="fr-FR" sz="800" smtClean="0"/>
              <a:t> GIB1     </a:t>
            </a:r>
            <a:r>
              <a:rPr lang="fr-FR" sz="800" b="1" smtClean="0"/>
              <a:t>Purpose:</a:t>
            </a:r>
            <a:r>
              <a:rPr lang="fr-FR" sz="800" smtClean="0"/>
              <a:t> Optimize slide decks     </a:t>
            </a:r>
            <a:r>
              <a:rPr lang="fr-FR" sz="800" b="1" smtClean="0"/>
              <a:t>QA:</a:t>
            </a:r>
            <a:r>
              <a:rPr lang="fr-FR" sz="800" smtClean="0"/>
              <a:t> 27-Mar-09     </a:t>
            </a:r>
            <a:r>
              <a:rPr lang="fr-FR" sz="800" b="1" smtClean="0"/>
              <a:t>Review By:</a:t>
            </a:r>
            <a:r>
              <a:rPr lang="fr-FR" sz="800" smtClean="0"/>
              <a:t> 18-Sep-09</a:t>
            </a:r>
          </a:p>
          <a:p>
            <a:r>
              <a:rPr lang="fr-FR" sz="800" b="1" smtClean="0"/>
              <a:t>Review Type:</a:t>
            </a:r>
            <a:r>
              <a:rPr lang="fr-FR" sz="800" smtClean="0"/>
              <a:t> Scientific, Reference Check, Compliance Review and HCC Office     </a:t>
            </a:r>
            <a:r>
              <a:rPr lang="fr-FR" sz="800" b="1" smtClean="0"/>
              <a:t>Slide:</a:t>
            </a:r>
            <a:r>
              <a:rPr lang="fr-FR" sz="800" smtClean="0"/>
              <a:t> 15/168     </a:t>
            </a:r>
            <a:r>
              <a:rPr lang="fr-FR" sz="800" b="1" smtClean="0"/>
              <a:t>Golimumab-Specific Deck:</a:t>
            </a:r>
            <a:r>
              <a:rPr lang="fr-FR" sz="800" smtClean="0"/>
              <a:t> No     </a:t>
            </a:r>
          </a:p>
          <a:p>
            <a:endParaRPr lang="fr-FR" sz="800" smtClean="0"/>
          </a:p>
        </p:txBody>
      </p:sp>
      <p:sp>
        <p:nvSpPr>
          <p:cNvPr id="238596" name="Slide Number Placeholder 3"/>
          <p:cNvSpPr>
            <a:spLocks noGrp="1"/>
          </p:cNvSpPr>
          <p:nvPr>
            <p:ph type="sldNum" sz="quarter" idx="5"/>
          </p:nvPr>
        </p:nvSpPr>
        <p:spPr>
          <a:noFill/>
        </p:spPr>
        <p:txBody>
          <a:bodyPr/>
          <a:lstStyle/>
          <a:p>
            <a:pPr>
              <a:spcBef>
                <a:spcPct val="50000"/>
              </a:spcBef>
            </a:pPr>
            <a:fld id="{1AFCD010-9783-4352-91DD-30EB776BA87C}" type="slidenum">
              <a:rPr lang="en-US" altLang="en-US" smtClean="0">
                <a:solidFill>
                  <a:srgbClr val="000000"/>
                </a:solidFill>
              </a:rPr>
              <a:pPr>
                <a:spcBef>
                  <a:spcPct val="50000"/>
                </a:spcBef>
              </a:pPr>
              <a:t>8</a:t>
            </a:fld>
            <a:endParaRPr lang="en-US"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0071E39F-D3FC-4FF7-A34D-10E6568387B9}" type="slidenum">
              <a:rPr lang="en-US" smtClean="0">
                <a:solidFill>
                  <a:prstClr val="black"/>
                </a:solidFill>
                <a:latin typeface="Times" pitchFamily="18" charset="0"/>
              </a:rPr>
              <a:pPr/>
              <a:t>9</a:t>
            </a:fld>
            <a:endParaRPr lang="en-US" smtClean="0">
              <a:solidFill>
                <a:prstClr val="black"/>
              </a:solidFill>
              <a:latin typeface="Times" pitchFamily="18" charset="0"/>
            </a:endParaRPr>
          </a:p>
        </p:txBody>
      </p:sp>
      <p:sp>
        <p:nvSpPr>
          <p:cNvPr id="239619" name="Rectangle 2"/>
          <p:cNvSpPr>
            <a:spLocks noGrp="1" noRot="1" noChangeAspect="1" noChangeArrowheads="1" noTextEdit="1"/>
          </p:cNvSpPr>
          <p:nvPr>
            <p:ph type="sldImg"/>
          </p:nvPr>
        </p:nvSpPr>
        <p:spPr>
          <a:xfrm>
            <a:off x="1185863" y="706438"/>
            <a:ext cx="4714875" cy="3536950"/>
          </a:xfrm>
          <a:ln/>
        </p:spPr>
      </p:sp>
      <p:sp>
        <p:nvSpPr>
          <p:cNvPr id="239620" name="Rectangle 3"/>
          <p:cNvSpPr>
            <a:spLocks noGrp="1" noChangeArrowheads="1"/>
          </p:cNvSpPr>
          <p:nvPr>
            <p:ph type="body" idx="1"/>
          </p:nvPr>
        </p:nvSpPr>
        <p:spPr>
          <a:xfrm>
            <a:off x="943241" y="4480672"/>
            <a:ext cx="5200121" cy="4243388"/>
          </a:xfrm>
          <a:noFill/>
          <a:ln/>
        </p:spPr>
        <p:txBody>
          <a:bodyPr lIns="95577" tIns="47788" rIns="95577" bIns="47788"/>
          <a:lstStyle/>
          <a:p>
            <a:r>
              <a:rPr lang="en-US" smtClean="0"/>
              <a:t>Pictures are from the CRI website (http://www.cri-net.com/) and are free for use</a:t>
            </a:r>
          </a:p>
          <a:p>
            <a:r>
              <a:rPr lang="en-US" smtClean="0"/>
              <a:t>IRM des sacro-iliaques – Rehaussement du signal après injection de gadolinium témoignant de l’existence d’une sacro-iliite droite (spondylarthrite ankylosante débutante)</a:t>
            </a:r>
            <a:endParaRPr lang="en-US" sz="800" smtClean="0"/>
          </a:p>
          <a:p>
            <a:r>
              <a:rPr lang="en-US" sz="800" smtClean="0"/>
              <a:t>	</a:t>
            </a:r>
          </a:p>
          <a:p>
            <a:r>
              <a:rPr lang="en-US" sz="800" b="1" smtClean="0"/>
              <a:t>#### PLEASE DO NOT DELETE CONTENT BELOW THIS LINE ! ####</a:t>
            </a:r>
          </a:p>
          <a:p>
            <a:r>
              <a:rPr lang="en-US" sz="800" smtClean="0"/>
              <a:t>			</a:t>
            </a:r>
          </a:p>
          <a:p>
            <a:r>
              <a:rPr lang="en-US" sz="800" b="1" smtClean="0"/>
              <a:t>###########  Presentation 'REM_OPT05_AS_r02_02SEP10.ppt' created on Thursday, 2 September, 2010 ###########</a:t>
            </a:r>
          </a:p>
          <a:p>
            <a:r>
              <a:rPr lang="en-US" sz="800" b="1" smtClean="0"/>
              <a:t>Author:</a:t>
            </a:r>
            <a:r>
              <a:rPr lang="en-US" sz="800" smtClean="0"/>
              <a:t> GIB1     </a:t>
            </a:r>
            <a:r>
              <a:rPr lang="en-US" sz="800" b="1" smtClean="0"/>
              <a:t>Purpose:</a:t>
            </a:r>
            <a:r>
              <a:rPr lang="en-US" sz="800" smtClean="0"/>
              <a:t> Optimize slide decks     </a:t>
            </a:r>
            <a:r>
              <a:rPr lang="en-US" sz="800" b="1" smtClean="0"/>
              <a:t>QA:</a:t>
            </a:r>
            <a:r>
              <a:rPr lang="en-US" sz="800" smtClean="0"/>
              <a:t> 27-Mar-09     </a:t>
            </a:r>
            <a:r>
              <a:rPr lang="en-US" sz="800" b="1" smtClean="0"/>
              <a:t>Review By:</a:t>
            </a:r>
            <a:r>
              <a:rPr lang="en-US" sz="800" smtClean="0"/>
              <a:t> 18-Sep-09</a:t>
            </a:r>
          </a:p>
          <a:p>
            <a:r>
              <a:rPr lang="en-US" sz="800" b="1" smtClean="0"/>
              <a:t>Review Type:</a:t>
            </a:r>
            <a:r>
              <a:rPr lang="en-US" sz="800" smtClean="0"/>
              <a:t> Scientific, Reference Check, Compliance Review and HCC Office     </a:t>
            </a:r>
            <a:r>
              <a:rPr lang="en-US" sz="800" b="1" smtClean="0"/>
              <a:t>Slide:</a:t>
            </a:r>
            <a:r>
              <a:rPr lang="en-US" sz="800" smtClean="0"/>
              <a:t> 16/168     </a:t>
            </a:r>
            <a:r>
              <a:rPr lang="en-US" sz="800" b="1" smtClean="0"/>
              <a:t>Golimumab-Specific Deck:</a:t>
            </a:r>
            <a:r>
              <a:rPr lang="en-US" sz="800" smtClean="0"/>
              <a:t> No     </a:t>
            </a:r>
          </a:p>
          <a:p>
            <a:endParaRPr lang="en-US" sz="8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76"/>
          <p:cNvPicPr>
            <a:picLocks noChangeArrowheads="1"/>
          </p:cNvPicPr>
          <p:nvPr/>
        </p:nvPicPr>
        <p:blipFill>
          <a:blip r:embed="rId2" cstate="print"/>
          <a:srcRect/>
          <a:stretch>
            <a:fillRect/>
          </a:stretch>
        </p:blipFill>
        <p:spPr bwMode="auto">
          <a:xfrm>
            <a:off x="2851150" y="3324225"/>
            <a:ext cx="3448050" cy="150813"/>
          </a:xfrm>
          <a:prstGeom prst="rect">
            <a:avLst/>
          </a:prstGeom>
          <a:noFill/>
          <a:ln w="12700">
            <a:noFill/>
            <a:miter lim="800000"/>
            <a:headEnd/>
            <a:tailEnd/>
          </a:ln>
        </p:spPr>
      </p:pic>
      <p:sp>
        <p:nvSpPr>
          <p:cNvPr id="5" name="Text Box 3077"/>
          <p:cNvSpPr txBox="1">
            <a:spLocks noChangeArrowheads="1"/>
          </p:cNvSpPr>
          <p:nvPr/>
        </p:nvSpPr>
        <p:spPr bwMode="auto">
          <a:xfrm>
            <a:off x="8480425" y="76200"/>
            <a:ext cx="600075" cy="304800"/>
          </a:xfrm>
          <a:prstGeom prst="rect">
            <a:avLst/>
          </a:prstGeom>
          <a:noFill/>
          <a:ln w="9525">
            <a:noFill/>
            <a:miter lim="800000"/>
            <a:headEnd/>
            <a:tailEnd/>
          </a:ln>
          <a:effectLst/>
        </p:spPr>
        <p:txBody>
          <a:bodyPr>
            <a:spAutoFit/>
          </a:bodyPr>
          <a:lstStyle/>
          <a:p>
            <a:pPr algn="ctr" eaLnBrk="0" hangingPunct="0">
              <a:spcBef>
                <a:spcPct val="50000"/>
              </a:spcBef>
              <a:defRPr/>
            </a:pPr>
            <a:fld id="{286ED5F5-2415-41FF-84E1-77BE3BE0F377}" type="slidenum">
              <a:rPr lang="en-US" sz="1400">
                <a:solidFill>
                  <a:srgbClr val="FFFFFF"/>
                </a:solidFill>
                <a:latin typeface="Arial" pitchFamily="34" charset="0"/>
              </a:rPr>
              <a:pPr algn="ctr" eaLnBrk="0" hangingPunct="0">
                <a:spcBef>
                  <a:spcPct val="50000"/>
                </a:spcBef>
                <a:defRPr/>
              </a:pPr>
              <a:t>‹#›</a:t>
            </a:fld>
            <a:endParaRPr lang="en-US" sz="1400" dirty="0">
              <a:solidFill>
                <a:srgbClr val="FFFFFF"/>
              </a:solidFill>
              <a:latin typeface="Arial" pitchFamily="34" charset="0"/>
            </a:endParaRPr>
          </a:p>
        </p:txBody>
      </p:sp>
      <p:sp>
        <p:nvSpPr>
          <p:cNvPr id="449538" name="Rectangle 3074"/>
          <p:cNvSpPr>
            <a:spLocks noGrp="1" noChangeArrowheads="1"/>
          </p:cNvSpPr>
          <p:nvPr>
            <p:ph type="ctrTitle"/>
          </p:nvPr>
        </p:nvSpPr>
        <p:spPr>
          <a:xfrm>
            <a:off x="677863" y="2605088"/>
            <a:ext cx="7788275" cy="576262"/>
          </a:xfrm>
        </p:spPr>
        <p:txBody>
          <a:bodyPr/>
          <a:lstStyle>
            <a:lvl1pPr algn="ctr">
              <a:defRPr sz="4200"/>
            </a:lvl1pPr>
          </a:lstStyle>
          <a:p>
            <a:r>
              <a:rPr lang="en-US"/>
              <a:t>Click to edit Master title style</a:t>
            </a:r>
          </a:p>
        </p:txBody>
      </p:sp>
      <p:sp>
        <p:nvSpPr>
          <p:cNvPr id="449539" name="Rectangle 3075"/>
          <p:cNvSpPr>
            <a:spLocks noGrp="1" noChangeArrowheads="1"/>
          </p:cNvSpPr>
          <p:nvPr>
            <p:ph type="subTitle" idx="1"/>
          </p:nvPr>
        </p:nvSpPr>
        <p:spPr>
          <a:xfrm>
            <a:off x="1354138" y="3867150"/>
            <a:ext cx="6435725" cy="369888"/>
          </a:xfrm>
        </p:spPr>
        <p:txBody>
          <a:bodyPr/>
          <a:lstStyle>
            <a:lvl1pPr marL="0" indent="0" algn="ctr">
              <a:buFontTx/>
              <a:buNone/>
              <a:defRPr sz="2700"/>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619125"/>
            <a:ext cx="2084388" cy="3017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0213" y="619125"/>
            <a:ext cx="6100762" cy="3017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5"/>
            <a:ext cx="8337550" cy="493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0375" y="1628775"/>
            <a:ext cx="8350250" cy="1065213"/>
          </a:xfrm>
        </p:spPr>
        <p:txBody>
          <a:bodyPr/>
          <a:lstStyle/>
          <a:p>
            <a:pPr lvl="0"/>
            <a:endParaRPr lang="en-US" noProof="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Blank">
    <p:spTree>
      <p:nvGrpSpPr>
        <p:cNvPr id="1" name=""/>
        <p:cNvGrpSpPr/>
        <p:nvPr/>
      </p:nvGrpSpPr>
      <p:grpSpPr>
        <a:xfrm>
          <a:off x="0" y="0"/>
          <a:ext cx="0" cy="0"/>
          <a:chOff x="0" y="0"/>
          <a:chExt cx="0" cy="0"/>
        </a:xfrm>
      </p:grpSpPr>
      <p:sp>
        <p:nvSpPr>
          <p:cNvPr id="4" name="Text Placeholder 7"/>
          <p:cNvSpPr>
            <a:spLocks noGrp="1"/>
          </p:cNvSpPr>
          <p:nvPr>
            <p:ph type="body" sz="quarter" idx="13"/>
          </p:nvPr>
        </p:nvSpPr>
        <p:spPr>
          <a:xfrm>
            <a:off x="130405" y="6404430"/>
            <a:ext cx="8795886" cy="304800"/>
          </a:xfrm>
        </p:spPr>
        <p:txBody>
          <a:bodyPr lIns="0" tIns="0" rIns="0" bIns="0" anchor="b">
            <a:noAutofit/>
          </a:bodyPr>
          <a:lstStyle>
            <a:lvl1pPr algn="r">
              <a:buFontTx/>
              <a:buNone/>
              <a:defRPr sz="1200" b="1">
                <a:latin typeface="Arial Narrow" pitchFamily="34" charset="0"/>
                <a:cs typeface="Arial"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3" name="Slide Number Placeholder 9"/>
          <p:cNvSpPr>
            <a:spLocks noGrp="1"/>
          </p:cNvSpPr>
          <p:nvPr>
            <p:ph type="sldNum" sz="quarter" idx="14"/>
          </p:nvPr>
        </p:nvSpPr>
        <p:spPr>
          <a:xfrm>
            <a:off x="0" y="6719888"/>
            <a:ext cx="1524000" cy="138112"/>
          </a:xfrm>
          <a:prstGeom prst="rect">
            <a:avLst/>
          </a:prstGeom>
        </p:spPr>
        <p:txBody>
          <a:bodyPr/>
          <a:lstStyle>
            <a:lvl1pPr>
              <a:defRPr dirty="0">
                <a:ea typeface="ヒラギノ角ゴ Pro W3"/>
                <a:cs typeface="ヒラギノ角ゴ Pro W3"/>
              </a:defRPr>
            </a:lvl1pPr>
          </a:lstStyle>
          <a:p>
            <a:pPr>
              <a:defRPr/>
            </a:pPr>
            <a:r>
              <a:rPr lang="en-US" altLang="en-US"/>
              <a:t>FileName       </a:t>
            </a:r>
            <a:fld id="{5648B540-0DC5-4B9A-82C6-50CF55BBF097}" type="slidenum">
              <a:rPr lang="en-US" altLang="en-US"/>
              <a:pPr>
                <a:defRPr/>
              </a:pPr>
              <a:t>‹#›</a:t>
            </a:fld>
            <a:endParaRPr lang="en-US"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2_Blank">
    <p:spTree>
      <p:nvGrpSpPr>
        <p:cNvPr id="1" name=""/>
        <p:cNvGrpSpPr/>
        <p:nvPr/>
      </p:nvGrpSpPr>
      <p:grpSpPr>
        <a:xfrm>
          <a:off x="0" y="0"/>
          <a:ext cx="0" cy="0"/>
          <a:chOff x="0" y="0"/>
          <a:chExt cx="0" cy="0"/>
        </a:xfrm>
      </p:grpSpPr>
      <p:sp>
        <p:nvSpPr>
          <p:cNvPr id="4" name="Text Placeholder 7"/>
          <p:cNvSpPr>
            <a:spLocks noGrp="1"/>
          </p:cNvSpPr>
          <p:nvPr>
            <p:ph type="body" sz="quarter" idx="13"/>
          </p:nvPr>
        </p:nvSpPr>
        <p:spPr>
          <a:xfrm>
            <a:off x="130405" y="6404430"/>
            <a:ext cx="8795886" cy="304800"/>
          </a:xfrm>
        </p:spPr>
        <p:txBody>
          <a:bodyPr lIns="0" tIns="0" rIns="0" bIns="0" anchor="b">
            <a:noAutofit/>
          </a:bodyPr>
          <a:lstStyle>
            <a:lvl1pPr algn="r">
              <a:buFontTx/>
              <a:buNone/>
              <a:defRPr sz="1200" b="1">
                <a:latin typeface="Arial Narrow" pitchFamily="34" charset="0"/>
                <a:cs typeface="Arial"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3" name="Slide Number Placeholder 9"/>
          <p:cNvSpPr>
            <a:spLocks noGrp="1"/>
          </p:cNvSpPr>
          <p:nvPr>
            <p:ph type="sldNum" sz="quarter" idx="14"/>
          </p:nvPr>
        </p:nvSpPr>
        <p:spPr>
          <a:xfrm>
            <a:off x="0" y="6719888"/>
            <a:ext cx="1524000" cy="138112"/>
          </a:xfrm>
          <a:prstGeom prst="rect">
            <a:avLst/>
          </a:prstGeom>
        </p:spPr>
        <p:txBody>
          <a:bodyPr/>
          <a:lstStyle>
            <a:lvl1pPr>
              <a:defRPr dirty="0">
                <a:ea typeface="ヒラギノ角ゴ Pro W3"/>
                <a:cs typeface="ヒラギノ角ゴ Pro W3"/>
              </a:defRPr>
            </a:lvl1pPr>
          </a:lstStyle>
          <a:p>
            <a:pPr>
              <a:defRPr/>
            </a:pPr>
            <a:r>
              <a:rPr lang="en-US" altLang="en-US"/>
              <a:t>FileName       </a:t>
            </a:r>
            <a:fld id="{5648B540-0DC5-4B9A-82C6-50CF55BBF097}" type="slidenum">
              <a:rPr lang="en-US" altLang="en-US"/>
              <a:pPr>
                <a:defRPr/>
              </a:pPr>
              <a:t>‹#›</a:t>
            </a:fld>
            <a:endParaRPr lang="en-US"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sa 4:3  Title">
    <p:bg>
      <p:bgPr>
        <a:blipFill dpi="0" rotWithShape="0">
          <a:blip r:embed="rId2" cstate="print">
            <a:alphaModFix amt="0"/>
          </a:blip>
          <a:srcRect/>
          <a:stretch>
            <a:fillRect/>
          </a:stretch>
        </a:blipFill>
        <a:effectLst/>
      </p:bgPr>
    </p:bg>
    <p:spTree>
      <p:nvGrpSpPr>
        <p:cNvPr id="1" name=""/>
        <p:cNvGrpSpPr/>
        <p:nvPr/>
      </p:nvGrpSpPr>
      <p:grpSpPr>
        <a:xfrm>
          <a:off x="0" y="0"/>
          <a:ext cx="0" cy="0"/>
          <a:chOff x="0" y="0"/>
          <a:chExt cx="0" cy="0"/>
        </a:xfrm>
      </p:grpSpPr>
      <p:pic>
        <p:nvPicPr>
          <p:cNvPr id="5" name="Picture 5" descr="Janssen_Pref_RGB.png"/>
          <p:cNvPicPr>
            <a:picLocks noChangeAspect="1"/>
          </p:cNvPicPr>
          <p:nvPr userDrawn="1"/>
        </p:nvPicPr>
        <p:blipFill>
          <a:blip r:embed="rId3" cstate="print"/>
          <a:srcRect b="110"/>
          <a:stretch>
            <a:fillRect/>
          </a:stretch>
        </p:blipFill>
        <p:spPr bwMode="auto">
          <a:xfrm>
            <a:off x="177800" y="4711700"/>
            <a:ext cx="3441700" cy="1993900"/>
          </a:xfrm>
          <a:prstGeom prst="rect">
            <a:avLst/>
          </a:prstGeom>
          <a:noFill/>
          <a:ln w="9525">
            <a:noFill/>
            <a:miter lim="800000"/>
            <a:headEnd/>
            <a:tailEnd/>
          </a:ln>
        </p:spPr>
      </p:pic>
      <p:sp>
        <p:nvSpPr>
          <p:cNvPr id="5122" name="Rectangle 2"/>
          <p:cNvSpPr>
            <a:spLocks noGrp="1" noChangeArrowheads="1"/>
          </p:cNvSpPr>
          <p:nvPr>
            <p:ph type="ctrTitle"/>
          </p:nvPr>
        </p:nvSpPr>
        <p:spPr bwMode="gray">
          <a:xfrm>
            <a:off x="411161" y="1379220"/>
            <a:ext cx="7668000" cy="553998"/>
          </a:xfrm>
          <a:prstGeom prst="rect">
            <a:avLst/>
          </a:prstGeom>
        </p:spPr>
        <p:txBody>
          <a:bodyPr wrap="square" lIns="36000" tIns="36000" rIns="36000" bIns="36000">
            <a:spAutoFit/>
          </a:bodyPr>
          <a:lstStyle>
            <a:lvl1pPr>
              <a:defRPr sz="3000">
                <a:solidFill>
                  <a:srgbClr val="09357A"/>
                </a:solidFill>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bwMode="gray">
          <a:xfrm>
            <a:off x="411161" y="3606800"/>
            <a:ext cx="7315200" cy="349702"/>
          </a:xfrm>
        </p:spPr>
        <p:txBody>
          <a:bodyPr lIns="36000" tIns="36000" rIns="36000" bIns="36000">
            <a:spAutoFit/>
          </a:bodyPr>
          <a:lstStyle>
            <a:lvl1pPr marL="0" indent="0">
              <a:buFontTx/>
              <a:buNone/>
              <a:defRPr sz="1800" b="1"/>
            </a:lvl1pPr>
          </a:lstStyle>
          <a:p>
            <a:r>
              <a:rPr lang="en-US" dirty="0" smtClean="0"/>
              <a:t>Click to edit Master subtitle style</a:t>
            </a:r>
            <a:endParaRPr lang="en-US" dirty="0"/>
          </a:p>
        </p:txBody>
      </p:sp>
      <p:sp>
        <p:nvSpPr>
          <p:cNvPr id="12" name="Text Placeholder 11"/>
          <p:cNvSpPr>
            <a:spLocks noGrp="1"/>
          </p:cNvSpPr>
          <p:nvPr>
            <p:ph type="body" sz="quarter" idx="10"/>
          </p:nvPr>
        </p:nvSpPr>
        <p:spPr>
          <a:xfrm>
            <a:off x="411161" y="3926840"/>
            <a:ext cx="7315200" cy="303536"/>
          </a:xfrm>
        </p:spPr>
        <p:txBody>
          <a:bodyPr lIns="36000" tIns="36000" rIns="36000" bIns="36000">
            <a:spAutoFit/>
          </a:bodyPr>
          <a:lstStyle>
            <a:lvl1pPr marL="0" indent="0">
              <a:buNone/>
              <a:defRPr sz="1500" i="1"/>
            </a:lvl1pPr>
          </a:lstStyle>
          <a:p>
            <a:pPr lvl="0"/>
            <a:r>
              <a:rPr lang="en-US" dirty="0" smtClean="0"/>
              <a:t>Click to edit Master text styles</a:t>
            </a:r>
          </a:p>
        </p:txBody>
      </p:sp>
      <p:sp>
        <p:nvSpPr>
          <p:cNvPr id="6" name="Rectangle 4"/>
          <p:cNvSpPr>
            <a:spLocks noGrp="1" noChangeArrowheads="1"/>
          </p:cNvSpPr>
          <p:nvPr>
            <p:ph type="dt" sz="half" idx="11"/>
          </p:nvPr>
        </p:nvSpPr>
        <p:spPr>
          <a:xfrm>
            <a:off x="411163" y="2555875"/>
            <a:ext cx="7667625" cy="441325"/>
          </a:xfrm>
          <a:prstGeom prst="rect">
            <a:avLst/>
          </a:prstGeom>
        </p:spPr>
        <p:txBody>
          <a:bodyPr wrap="square" lIns="36000" tIns="36000" rIns="36000" bIns="36000">
            <a:spAutoFit/>
          </a:bodyPr>
          <a:lstStyle>
            <a:lvl1pPr algn="l" eaLnBrk="0" hangingPunct="0">
              <a:defRPr sz="2400" dirty="0">
                <a:solidFill>
                  <a:srgbClr val="09357A"/>
                </a:solidFill>
                <a:latin typeface="Verdana" pitchFamily="34" charset="0"/>
                <a:cs typeface="+mn-cs"/>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sa 4:3 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11479" y="2743228"/>
            <a:ext cx="8094345" cy="461665"/>
          </a:xfrm>
          <a:prstGeom prst="rect">
            <a:avLst/>
          </a:prstGeom>
        </p:spPr>
        <p:txBody>
          <a:bodyPr anchor="t"/>
          <a:lstStyle>
            <a:lvl1pPr algn="l">
              <a:defRPr sz="2400" b="0" cap="none">
                <a:solidFill>
                  <a:srgbClr val="09357A"/>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atin typeface="Times" pitchFamily="18" charset="0"/>
              </a:defRPr>
            </a:lvl1pPr>
          </a:lstStyle>
          <a:p>
            <a:pPr>
              <a:defRPr/>
            </a:pPr>
            <a:fld id="{C1297743-EDF8-4779-B152-3D660E0C1DC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Mesa 4:3 Title and Content Cool Palette ">
    <p:spTree>
      <p:nvGrpSpPr>
        <p:cNvPr id="1" name=""/>
        <p:cNvGrpSpPr/>
        <p:nvPr/>
      </p:nvGrpSpPr>
      <p:grpSpPr>
        <a:xfrm>
          <a:off x="0" y="0"/>
          <a:ext cx="0" cy="0"/>
          <a:chOff x="0" y="0"/>
          <a:chExt cx="0" cy="0"/>
        </a:xfrm>
      </p:grpSpPr>
      <p:sp>
        <p:nvSpPr>
          <p:cNvPr id="2"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19088" y="1095376"/>
            <a:ext cx="8460000" cy="4676774"/>
          </a:xfrm>
        </p:spPr>
        <p:txBody>
          <a:bodyPr lIns="36000" tIns="36000" rIns="36000" bIns="36000"/>
          <a:lstStyle>
            <a:lvl1pPr>
              <a:spcBef>
                <a:spcPts val="2000"/>
              </a:spcBef>
              <a:defRPr>
                <a:solidFill>
                  <a:srgbClr val="505050"/>
                </a:solidFill>
              </a:defRPr>
            </a:lvl1pPr>
            <a:lvl2pPr>
              <a:spcBef>
                <a:spcPts val="1200"/>
              </a:spcBef>
              <a:defRPr>
                <a:solidFill>
                  <a:srgbClr val="505050"/>
                </a:solidFill>
              </a:defRPr>
            </a:lvl2pPr>
            <a:lvl3pPr>
              <a:spcBef>
                <a:spcPts val="600"/>
              </a:spcBef>
              <a:defRPr>
                <a:solidFill>
                  <a:srgbClr val="505050"/>
                </a:solidFill>
              </a:defRPr>
            </a:lvl3pPr>
            <a:lvl4pPr>
              <a:spcBef>
                <a:spcPts val="600"/>
              </a:spcBef>
              <a:defRPr>
                <a:solidFill>
                  <a:srgbClr val="505050"/>
                </a:solidFill>
              </a:defRPr>
            </a:lvl4pPr>
            <a:lvl5pPr>
              <a:spcBef>
                <a:spcPts val="600"/>
              </a:spcBef>
              <a:defRPr>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latin typeface="Times" pitchFamily="18" charset="0"/>
              </a:defRPr>
            </a:lvl1pPr>
          </a:lstStyle>
          <a:p>
            <a:pPr>
              <a:defRPr/>
            </a:pPr>
            <a:fld id="{75BE956B-DF39-415A-8CC9-C83E01A56F1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sa 4:3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086" y="1095376"/>
            <a:ext cx="4083050" cy="4772024"/>
          </a:xfrm>
        </p:spPr>
        <p:txBody>
          <a:bodyPr lIns="36000" tIns="36000" rIns="36000" bIns="36000"/>
          <a:lstStyle>
            <a:lvl1pPr>
              <a:spcBef>
                <a:spcPts val="2000"/>
              </a:spcBef>
              <a:defRPr sz="1800">
                <a:solidFill>
                  <a:srgbClr val="505050"/>
                </a:solidFill>
              </a:defRPr>
            </a:lvl1pPr>
            <a:lvl2pPr>
              <a:spcBef>
                <a:spcPts val="1200"/>
              </a:spcBef>
              <a:defRPr sz="1600">
                <a:solidFill>
                  <a:srgbClr val="505050"/>
                </a:solidFill>
              </a:defRPr>
            </a:lvl2pPr>
            <a:lvl3pPr>
              <a:spcBef>
                <a:spcPts val="600"/>
              </a:spcBef>
              <a:defRPr sz="1400">
                <a:solidFill>
                  <a:srgbClr val="505050"/>
                </a:solidFill>
              </a:defRPr>
            </a:lvl3pPr>
            <a:lvl4pPr>
              <a:spcBef>
                <a:spcPts val="600"/>
              </a:spcBef>
              <a:defRPr sz="1200">
                <a:solidFill>
                  <a:srgbClr val="505050"/>
                </a:solidFill>
              </a:defRPr>
            </a:lvl4pPr>
            <a:lvl5pPr>
              <a:spcBef>
                <a:spcPts val="600"/>
              </a:spcBef>
              <a:defRPr sz="12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6036" y="1095376"/>
            <a:ext cx="4083050" cy="4772024"/>
          </a:xfrm>
        </p:spPr>
        <p:txBody>
          <a:bodyPr lIns="36000" tIns="36000" rIns="36000" bIns="36000"/>
          <a:lstStyle>
            <a:lvl1pPr>
              <a:spcBef>
                <a:spcPts val="2000"/>
              </a:spcBef>
              <a:defRPr sz="1800">
                <a:solidFill>
                  <a:srgbClr val="505050"/>
                </a:solidFill>
              </a:defRPr>
            </a:lvl1pPr>
            <a:lvl2pPr>
              <a:spcBef>
                <a:spcPts val="1200"/>
              </a:spcBef>
              <a:defRPr sz="1600">
                <a:solidFill>
                  <a:srgbClr val="505050"/>
                </a:solidFill>
              </a:defRPr>
            </a:lvl2pPr>
            <a:lvl3pPr>
              <a:spcBef>
                <a:spcPts val="600"/>
              </a:spcBef>
              <a:defRPr sz="1400">
                <a:solidFill>
                  <a:srgbClr val="505050"/>
                </a:solidFill>
              </a:defRPr>
            </a:lvl3pPr>
            <a:lvl4pPr>
              <a:spcBef>
                <a:spcPts val="600"/>
              </a:spcBef>
              <a:defRPr sz="1200">
                <a:solidFill>
                  <a:srgbClr val="505050"/>
                </a:solidFill>
              </a:defRPr>
            </a:lvl4pPr>
            <a:lvl5pPr>
              <a:spcBef>
                <a:spcPts val="600"/>
              </a:spcBef>
              <a:defRPr sz="12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5" name="Rectangle 6"/>
          <p:cNvSpPr>
            <a:spLocks noGrp="1" noChangeArrowheads="1"/>
          </p:cNvSpPr>
          <p:nvPr>
            <p:ph type="sldNum" sz="quarter" idx="10"/>
          </p:nvPr>
        </p:nvSpPr>
        <p:spPr/>
        <p:txBody>
          <a:bodyPr/>
          <a:lstStyle>
            <a:lvl1pPr>
              <a:defRPr>
                <a:latin typeface="Times" pitchFamily="18" charset="0"/>
              </a:defRPr>
            </a:lvl1pPr>
          </a:lstStyle>
          <a:p>
            <a:pPr>
              <a:defRPr/>
            </a:pPr>
            <a:fld id="{5CFCDF26-D041-4C14-9F54-E8412259CBC0}"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sa 4:3 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19088" y="1095382"/>
            <a:ext cx="8460000" cy="4933949"/>
          </a:xfrm>
        </p:spPr>
        <p:txBody>
          <a:bodyPr lIns="36000" tIns="36000" rIns="36000" bIns="36000"/>
          <a:lstStyle>
            <a:lvl1pPr>
              <a:defRPr>
                <a:solidFill>
                  <a:srgbClr val="505050"/>
                </a:solidFill>
              </a:defRPr>
            </a:lvl1pPr>
          </a:lstStyle>
          <a:p>
            <a:pPr lvl="0"/>
            <a:r>
              <a:rPr lang="en-US" noProof="0" dirty="0" smtClean="0"/>
              <a:t>Click icon to add table</a:t>
            </a:r>
          </a:p>
        </p:txBody>
      </p:sp>
      <p:sp>
        <p:nvSpPr>
          <p:cNvPr id="7"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p:txBody>
          <a:bodyPr/>
          <a:lstStyle>
            <a:lvl1pPr>
              <a:defRPr>
                <a:latin typeface="Times" pitchFamily="18" charset="0"/>
              </a:defRPr>
            </a:lvl1pPr>
          </a:lstStyle>
          <a:p>
            <a:pPr>
              <a:defRPr/>
            </a:pPr>
            <a:fld id="{1ED6B39F-450F-497D-BDD8-AE49DCA52BE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sa 4:3 Title Only Cool Palette">
    <p:spTree>
      <p:nvGrpSpPr>
        <p:cNvPr id="1" name=""/>
        <p:cNvGrpSpPr/>
        <p:nvPr/>
      </p:nvGrpSpPr>
      <p:grpSpPr>
        <a:xfrm>
          <a:off x="0" y="0"/>
          <a:ext cx="0" cy="0"/>
          <a:chOff x="0" y="0"/>
          <a:chExt cx="0" cy="0"/>
        </a:xfrm>
      </p:grpSpPr>
      <p:sp>
        <p:nvSpPr>
          <p:cNvPr id="5"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atin typeface="Times" pitchFamily="18" charset="0"/>
              </a:defRPr>
            </a:lvl1pPr>
          </a:lstStyle>
          <a:p>
            <a:pPr>
              <a:defRPr/>
            </a:pPr>
            <a:fld id="{88BFB5FF-2855-4F19-99CE-52F3632B43FB}"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Mesa 4:3 Blank Cool Palette ">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atin typeface="Times" pitchFamily="18" charset="0"/>
              </a:defRPr>
            </a:lvl1pPr>
          </a:lstStyle>
          <a:p>
            <a:pPr>
              <a:defRPr/>
            </a:pPr>
            <a:fld id="{5A5B59E4-2032-48D7-858F-45FD59E88B2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Mesa 4:3 Logo Cool Palette ">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5900738"/>
            <a:ext cx="9144000" cy="95726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dirty="0">
              <a:solidFill>
                <a:srgbClr val="505050"/>
              </a:solidFill>
              <a:latin typeface="Verdana" charset="0"/>
              <a:ea typeface="ＭＳ Ｐゴシック" pitchFamily="42" charset="-128"/>
              <a:cs typeface="ＭＳ Ｐゴシック" pitchFamily="42" charset="-128"/>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a 4:3 Full Blank">
    <p:spTree>
      <p:nvGrpSpPr>
        <p:cNvPr id="1" name=""/>
        <p:cNvGrpSpPr/>
        <p:nvPr/>
      </p:nvGrpSpPr>
      <p:grpSpPr>
        <a:xfrm>
          <a:off x="0" y="0"/>
          <a:ext cx="0" cy="0"/>
          <a:chOff x="0" y="0"/>
          <a:chExt cx="0" cy="0"/>
        </a:xfrm>
      </p:grpSpPr>
      <p:sp>
        <p:nvSpPr>
          <p:cNvPr id="3" name="Rectangle 2"/>
          <p:cNvSpPr/>
          <p:nvPr userDrawn="1"/>
        </p:nvSpPr>
        <p:spPr bwMode="auto">
          <a:xfrm>
            <a:off x="0" y="5900738"/>
            <a:ext cx="9144000" cy="95726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dirty="0">
              <a:solidFill>
                <a:srgbClr val="505050"/>
              </a:solidFill>
              <a:latin typeface="Verdana" charset="0"/>
              <a:ea typeface="ＭＳ Ｐゴシック" pitchFamily="42" charset="-128"/>
              <a:cs typeface="ＭＳ Ｐゴシック" pitchFamily="42" charset="-128"/>
            </a:endParaRPr>
          </a:p>
        </p:txBody>
      </p:sp>
      <p:sp>
        <p:nvSpPr>
          <p:cNvPr id="4" name="Slide Number Placeholder 12"/>
          <p:cNvSpPr txBox="1">
            <a:spLocks/>
          </p:cNvSpPr>
          <p:nvPr userDrawn="1"/>
        </p:nvSpPr>
        <p:spPr bwMode="gray">
          <a:xfrm>
            <a:off x="8402638" y="14288"/>
            <a:ext cx="720725" cy="200025"/>
          </a:xfrm>
          <a:prstGeom prst="rect">
            <a:avLst/>
          </a:prstGeom>
          <a:noFill/>
          <a:ln w="9525">
            <a:noFill/>
            <a:miter lim="800000"/>
            <a:headEnd/>
            <a:tailEnd/>
          </a:ln>
          <a:effectLst/>
        </p:spPr>
        <p:txBody>
          <a:bodyPr anchor="ctr">
            <a:spAutoFit/>
          </a:bodyPr>
          <a:lstStyle/>
          <a:p>
            <a:pPr algn="r" defTabSz="912813" fontAlgn="auto">
              <a:spcBef>
                <a:spcPts val="0"/>
              </a:spcBef>
              <a:spcAft>
                <a:spcPts val="0"/>
              </a:spcAft>
              <a:defRPr/>
            </a:pPr>
            <a:r>
              <a:rPr lang="en-US" sz="700" kern="0" dirty="0">
                <a:solidFill>
                  <a:srgbClr val="505050"/>
                </a:solidFill>
                <a:latin typeface="Verdana" pitchFamily="34" charset="0"/>
                <a:cs typeface="Arial" charset="0"/>
              </a:rPr>
              <a:t>Page </a:t>
            </a:r>
            <a:fld id="{5178273B-3189-43BE-B714-3BEB0981F803}" type="slidenum">
              <a:rPr lang="en-US" sz="700" kern="0">
                <a:solidFill>
                  <a:srgbClr val="505050"/>
                </a:solidFill>
                <a:latin typeface="Verdana" pitchFamily="34" charset="0"/>
                <a:cs typeface="Arial" charset="0"/>
              </a:rPr>
              <a:pPr algn="r" defTabSz="912813" fontAlgn="auto">
                <a:spcBef>
                  <a:spcPts val="0"/>
                </a:spcBef>
                <a:spcAft>
                  <a:spcPts val="0"/>
                </a:spcAft>
                <a:defRPr/>
              </a:pPr>
              <a:t>‹#›</a:t>
            </a:fld>
            <a:endParaRPr lang="en-US" sz="700" kern="0" dirty="0">
              <a:solidFill>
                <a:srgbClr val="505050"/>
              </a:solidFill>
              <a:latin typeface="Verdana" pitchFamily="34" charset="0"/>
              <a:cs typeface="Arial" charset="0"/>
            </a:endParaRPr>
          </a:p>
        </p:txBody>
      </p:sp>
      <p:sp>
        <p:nvSpPr>
          <p:cNvPr id="6" name="Title 1"/>
          <p:cNvSpPr>
            <a:spLocks noGrp="1"/>
          </p:cNvSpPr>
          <p:nvPr>
            <p:ph type="title"/>
          </p:nvPr>
        </p:nvSpPr>
        <p:spPr>
          <a:xfrm>
            <a:off x="79375" y="44450"/>
            <a:ext cx="8424000" cy="369332"/>
          </a:xfrm>
          <a:prstGeom prst="rect">
            <a:avLst/>
          </a:prstGeom>
        </p:spPr>
        <p:txBody>
          <a:bodyPr/>
          <a:lstStyle>
            <a:lvl1pPr>
              <a:defRPr sz="1800"/>
            </a:lvl1pPr>
          </a:lstStyle>
          <a:p>
            <a:r>
              <a:rPr lang="en-US" dirty="0" smtClean="0"/>
              <a:t>Click to edit Master title style</a:t>
            </a:r>
            <a:endParaRPr lang="en-US" dirty="0"/>
          </a:p>
        </p:txBody>
      </p:sp>
      <p:sp>
        <p:nvSpPr>
          <p:cNvPr id="5" name="Rectangle 4"/>
          <p:cNvSpPr>
            <a:spLocks noGrp="1" noChangeArrowheads="1"/>
          </p:cNvSpPr>
          <p:nvPr>
            <p:ph type="sldNum" sz="quarter" idx="10"/>
          </p:nvPr>
        </p:nvSpPr>
        <p:spPr/>
        <p:txBody>
          <a:bodyPr/>
          <a:lstStyle>
            <a:lvl1pPr>
              <a:defRPr>
                <a:latin typeface="Times" pitchFamily="18" charset="0"/>
              </a:defRPr>
            </a:lvl1pPr>
          </a:lstStyle>
          <a:p>
            <a:pPr>
              <a:defRPr/>
            </a:pPr>
            <a:fld id="{E88E7D26-7767-42AC-A66E-8ED96FA39CF1}"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sa 4:3  Title">
    <p:bg>
      <p:bgPr>
        <a:blipFill dpi="0" rotWithShape="0">
          <a:blip r:embed="rId2" cstate="print">
            <a:alphaModFix amt="0"/>
          </a:blip>
          <a:srcRect/>
          <a:stretch>
            <a:fillRect/>
          </a:stretch>
        </a:blipFill>
        <a:effectLst/>
      </p:bgPr>
    </p:bg>
    <p:spTree>
      <p:nvGrpSpPr>
        <p:cNvPr id="1" name=""/>
        <p:cNvGrpSpPr/>
        <p:nvPr/>
      </p:nvGrpSpPr>
      <p:grpSpPr>
        <a:xfrm>
          <a:off x="0" y="0"/>
          <a:ext cx="0" cy="0"/>
          <a:chOff x="0" y="0"/>
          <a:chExt cx="0" cy="0"/>
        </a:xfrm>
      </p:grpSpPr>
      <p:pic>
        <p:nvPicPr>
          <p:cNvPr id="5" name="Picture 5" descr="Janssen_Pref_RGB.png"/>
          <p:cNvPicPr>
            <a:picLocks noChangeAspect="1"/>
          </p:cNvPicPr>
          <p:nvPr userDrawn="1"/>
        </p:nvPicPr>
        <p:blipFill>
          <a:blip r:embed="rId3" cstate="print"/>
          <a:srcRect b="110"/>
          <a:stretch>
            <a:fillRect/>
          </a:stretch>
        </p:blipFill>
        <p:spPr bwMode="auto">
          <a:xfrm>
            <a:off x="177800" y="4711700"/>
            <a:ext cx="3441700" cy="1993900"/>
          </a:xfrm>
          <a:prstGeom prst="rect">
            <a:avLst/>
          </a:prstGeom>
          <a:noFill/>
          <a:ln w="9525">
            <a:noFill/>
            <a:miter lim="800000"/>
            <a:headEnd/>
            <a:tailEnd/>
          </a:ln>
        </p:spPr>
      </p:pic>
      <p:sp>
        <p:nvSpPr>
          <p:cNvPr id="5122" name="Rectangle 2"/>
          <p:cNvSpPr>
            <a:spLocks noGrp="1" noChangeArrowheads="1"/>
          </p:cNvSpPr>
          <p:nvPr>
            <p:ph type="ctrTitle"/>
          </p:nvPr>
        </p:nvSpPr>
        <p:spPr bwMode="gray">
          <a:xfrm>
            <a:off x="411161" y="1379220"/>
            <a:ext cx="7668000" cy="553998"/>
          </a:xfrm>
          <a:prstGeom prst="rect">
            <a:avLst/>
          </a:prstGeom>
        </p:spPr>
        <p:txBody>
          <a:bodyPr wrap="square" lIns="36000" tIns="36000" rIns="36000" bIns="36000">
            <a:spAutoFit/>
          </a:bodyPr>
          <a:lstStyle>
            <a:lvl1pPr>
              <a:defRPr sz="3000">
                <a:solidFill>
                  <a:srgbClr val="09357A"/>
                </a:solidFill>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bwMode="gray">
          <a:xfrm>
            <a:off x="411161" y="3606800"/>
            <a:ext cx="7315200" cy="349702"/>
          </a:xfrm>
        </p:spPr>
        <p:txBody>
          <a:bodyPr lIns="36000" tIns="36000" rIns="36000" bIns="36000">
            <a:spAutoFit/>
          </a:bodyPr>
          <a:lstStyle>
            <a:lvl1pPr marL="0" indent="0">
              <a:buFontTx/>
              <a:buNone/>
              <a:defRPr sz="1800" b="1"/>
            </a:lvl1pPr>
          </a:lstStyle>
          <a:p>
            <a:r>
              <a:rPr lang="en-US" dirty="0" smtClean="0"/>
              <a:t>Click to edit Master subtitle style</a:t>
            </a:r>
            <a:endParaRPr lang="en-US" dirty="0"/>
          </a:p>
        </p:txBody>
      </p:sp>
      <p:sp>
        <p:nvSpPr>
          <p:cNvPr id="12" name="Text Placeholder 11"/>
          <p:cNvSpPr>
            <a:spLocks noGrp="1"/>
          </p:cNvSpPr>
          <p:nvPr>
            <p:ph type="body" sz="quarter" idx="10"/>
          </p:nvPr>
        </p:nvSpPr>
        <p:spPr>
          <a:xfrm>
            <a:off x="411161" y="3926840"/>
            <a:ext cx="7315200" cy="303536"/>
          </a:xfrm>
        </p:spPr>
        <p:txBody>
          <a:bodyPr lIns="36000" tIns="36000" rIns="36000" bIns="36000">
            <a:spAutoFit/>
          </a:bodyPr>
          <a:lstStyle>
            <a:lvl1pPr marL="0" indent="0">
              <a:buNone/>
              <a:defRPr sz="1500" i="1"/>
            </a:lvl1pPr>
          </a:lstStyle>
          <a:p>
            <a:pPr lvl="0"/>
            <a:r>
              <a:rPr lang="en-US" dirty="0" smtClean="0"/>
              <a:t>Click to edit Master text styles</a:t>
            </a:r>
          </a:p>
        </p:txBody>
      </p:sp>
      <p:sp>
        <p:nvSpPr>
          <p:cNvPr id="6" name="Rectangle 4"/>
          <p:cNvSpPr>
            <a:spLocks noGrp="1" noChangeArrowheads="1"/>
          </p:cNvSpPr>
          <p:nvPr>
            <p:ph type="dt" sz="half" idx="11"/>
          </p:nvPr>
        </p:nvSpPr>
        <p:spPr>
          <a:xfrm>
            <a:off x="411163" y="2555875"/>
            <a:ext cx="7667625" cy="441325"/>
          </a:xfrm>
          <a:prstGeom prst="rect">
            <a:avLst/>
          </a:prstGeom>
        </p:spPr>
        <p:txBody>
          <a:bodyPr wrap="square" lIns="36000" tIns="36000" rIns="36000" bIns="36000">
            <a:spAutoFit/>
          </a:bodyPr>
          <a:lstStyle>
            <a:lvl1pPr algn="l" eaLnBrk="0" hangingPunct="0">
              <a:defRPr sz="2400" dirty="0">
                <a:solidFill>
                  <a:srgbClr val="09357A"/>
                </a:solidFill>
                <a:latin typeface="Verdana" pitchFamily="34" charset="0"/>
                <a:cs typeface="+mn-cs"/>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sa 4:3 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11479" y="2743228"/>
            <a:ext cx="8094345" cy="461665"/>
          </a:xfrm>
          <a:prstGeom prst="rect">
            <a:avLst/>
          </a:prstGeom>
        </p:spPr>
        <p:txBody>
          <a:bodyPr anchor="t"/>
          <a:lstStyle>
            <a:lvl1pPr algn="l">
              <a:defRPr sz="2400" b="0" cap="none">
                <a:solidFill>
                  <a:srgbClr val="09357A"/>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atin typeface="Times" pitchFamily="18" charset="0"/>
              </a:defRPr>
            </a:lvl1pPr>
          </a:lstStyle>
          <a:p>
            <a:pPr>
              <a:defRPr/>
            </a:pPr>
            <a:fld id="{09CE8A96-54F7-493B-8865-E31804F89BDC}"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Mesa 4:3 Title and Content Cool Palette ">
    <p:spTree>
      <p:nvGrpSpPr>
        <p:cNvPr id="1" name=""/>
        <p:cNvGrpSpPr/>
        <p:nvPr/>
      </p:nvGrpSpPr>
      <p:grpSpPr>
        <a:xfrm>
          <a:off x="0" y="0"/>
          <a:ext cx="0" cy="0"/>
          <a:chOff x="0" y="0"/>
          <a:chExt cx="0" cy="0"/>
        </a:xfrm>
      </p:grpSpPr>
      <p:sp>
        <p:nvSpPr>
          <p:cNvPr id="2"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19088" y="1095376"/>
            <a:ext cx="8460000" cy="4676774"/>
          </a:xfrm>
        </p:spPr>
        <p:txBody>
          <a:bodyPr lIns="36000" tIns="36000" rIns="36000" bIns="36000"/>
          <a:lstStyle>
            <a:lvl1pPr>
              <a:spcBef>
                <a:spcPts val="2000"/>
              </a:spcBef>
              <a:defRPr>
                <a:solidFill>
                  <a:srgbClr val="505050"/>
                </a:solidFill>
              </a:defRPr>
            </a:lvl1pPr>
            <a:lvl2pPr>
              <a:spcBef>
                <a:spcPts val="1200"/>
              </a:spcBef>
              <a:defRPr>
                <a:solidFill>
                  <a:srgbClr val="505050"/>
                </a:solidFill>
              </a:defRPr>
            </a:lvl2pPr>
            <a:lvl3pPr>
              <a:spcBef>
                <a:spcPts val="600"/>
              </a:spcBef>
              <a:defRPr>
                <a:solidFill>
                  <a:srgbClr val="505050"/>
                </a:solidFill>
              </a:defRPr>
            </a:lvl3pPr>
            <a:lvl4pPr>
              <a:spcBef>
                <a:spcPts val="600"/>
              </a:spcBef>
              <a:defRPr>
                <a:solidFill>
                  <a:srgbClr val="505050"/>
                </a:solidFill>
              </a:defRPr>
            </a:lvl4pPr>
            <a:lvl5pPr>
              <a:spcBef>
                <a:spcPts val="600"/>
              </a:spcBef>
              <a:defRPr>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latin typeface="Times" pitchFamily="18" charset="0"/>
              </a:defRPr>
            </a:lvl1pPr>
          </a:lstStyle>
          <a:p>
            <a:pPr>
              <a:defRPr/>
            </a:pPr>
            <a:fld id="{004396A7-5FE5-40C3-937E-102034F05836}"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sa 4:3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086" y="1095376"/>
            <a:ext cx="4083050" cy="4772024"/>
          </a:xfrm>
        </p:spPr>
        <p:txBody>
          <a:bodyPr lIns="36000" tIns="36000" rIns="36000" bIns="36000"/>
          <a:lstStyle>
            <a:lvl1pPr>
              <a:spcBef>
                <a:spcPts val="2000"/>
              </a:spcBef>
              <a:defRPr sz="1800">
                <a:solidFill>
                  <a:srgbClr val="505050"/>
                </a:solidFill>
              </a:defRPr>
            </a:lvl1pPr>
            <a:lvl2pPr>
              <a:spcBef>
                <a:spcPts val="1200"/>
              </a:spcBef>
              <a:defRPr sz="1600">
                <a:solidFill>
                  <a:srgbClr val="505050"/>
                </a:solidFill>
              </a:defRPr>
            </a:lvl2pPr>
            <a:lvl3pPr>
              <a:spcBef>
                <a:spcPts val="600"/>
              </a:spcBef>
              <a:defRPr sz="1400">
                <a:solidFill>
                  <a:srgbClr val="505050"/>
                </a:solidFill>
              </a:defRPr>
            </a:lvl3pPr>
            <a:lvl4pPr>
              <a:spcBef>
                <a:spcPts val="600"/>
              </a:spcBef>
              <a:defRPr sz="1200">
                <a:solidFill>
                  <a:srgbClr val="505050"/>
                </a:solidFill>
              </a:defRPr>
            </a:lvl4pPr>
            <a:lvl5pPr>
              <a:spcBef>
                <a:spcPts val="600"/>
              </a:spcBef>
              <a:defRPr sz="12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6036" y="1095376"/>
            <a:ext cx="4083050" cy="4772024"/>
          </a:xfrm>
        </p:spPr>
        <p:txBody>
          <a:bodyPr lIns="36000" tIns="36000" rIns="36000" bIns="36000"/>
          <a:lstStyle>
            <a:lvl1pPr>
              <a:spcBef>
                <a:spcPts val="2000"/>
              </a:spcBef>
              <a:defRPr sz="1800">
                <a:solidFill>
                  <a:srgbClr val="505050"/>
                </a:solidFill>
              </a:defRPr>
            </a:lvl1pPr>
            <a:lvl2pPr>
              <a:spcBef>
                <a:spcPts val="1200"/>
              </a:spcBef>
              <a:defRPr sz="1600">
                <a:solidFill>
                  <a:srgbClr val="505050"/>
                </a:solidFill>
              </a:defRPr>
            </a:lvl2pPr>
            <a:lvl3pPr>
              <a:spcBef>
                <a:spcPts val="600"/>
              </a:spcBef>
              <a:defRPr sz="1400">
                <a:solidFill>
                  <a:srgbClr val="505050"/>
                </a:solidFill>
              </a:defRPr>
            </a:lvl3pPr>
            <a:lvl4pPr>
              <a:spcBef>
                <a:spcPts val="600"/>
              </a:spcBef>
              <a:defRPr sz="1200">
                <a:solidFill>
                  <a:srgbClr val="505050"/>
                </a:solidFill>
              </a:defRPr>
            </a:lvl4pPr>
            <a:lvl5pPr>
              <a:spcBef>
                <a:spcPts val="600"/>
              </a:spcBef>
              <a:defRPr sz="12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5" name="Rectangle 6"/>
          <p:cNvSpPr>
            <a:spLocks noGrp="1" noChangeArrowheads="1"/>
          </p:cNvSpPr>
          <p:nvPr>
            <p:ph type="sldNum" sz="quarter" idx="10"/>
          </p:nvPr>
        </p:nvSpPr>
        <p:spPr/>
        <p:txBody>
          <a:bodyPr/>
          <a:lstStyle>
            <a:lvl1pPr>
              <a:defRPr>
                <a:latin typeface="Times" pitchFamily="18" charset="0"/>
              </a:defRPr>
            </a:lvl1pPr>
          </a:lstStyle>
          <a:p>
            <a:pPr>
              <a:defRPr/>
            </a:pPr>
            <a:fld id="{BC013372-0A7E-4431-A5D0-8E2299210638}"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sa 4:3 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19088" y="1095382"/>
            <a:ext cx="8460000" cy="4933949"/>
          </a:xfrm>
        </p:spPr>
        <p:txBody>
          <a:bodyPr lIns="36000" tIns="36000" rIns="36000" bIns="36000"/>
          <a:lstStyle>
            <a:lvl1pPr>
              <a:defRPr>
                <a:solidFill>
                  <a:srgbClr val="505050"/>
                </a:solidFill>
              </a:defRPr>
            </a:lvl1pPr>
          </a:lstStyle>
          <a:p>
            <a:pPr lvl="0"/>
            <a:r>
              <a:rPr lang="en-US" noProof="0" dirty="0" smtClean="0"/>
              <a:t>Click icon to add table</a:t>
            </a:r>
          </a:p>
        </p:txBody>
      </p:sp>
      <p:sp>
        <p:nvSpPr>
          <p:cNvPr id="7"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p:txBody>
          <a:bodyPr/>
          <a:lstStyle>
            <a:lvl1pPr>
              <a:defRPr>
                <a:latin typeface="Times" pitchFamily="18" charset="0"/>
              </a:defRPr>
            </a:lvl1pPr>
          </a:lstStyle>
          <a:p>
            <a:pPr>
              <a:defRPr/>
            </a:pPr>
            <a:fld id="{4ECA20B6-8074-4287-AF37-6616CA67DB99}"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sa 4:3 Title Only Cool Palette">
    <p:spTree>
      <p:nvGrpSpPr>
        <p:cNvPr id="1" name=""/>
        <p:cNvGrpSpPr/>
        <p:nvPr/>
      </p:nvGrpSpPr>
      <p:grpSpPr>
        <a:xfrm>
          <a:off x="0" y="0"/>
          <a:ext cx="0" cy="0"/>
          <a:chOff x="0" y="0"/>
          <a:chExt cx="0" cy="0"/>
        </a:xfrm>
      </p:grpSpPr>
      <p:sp>
        <p:nvSpPr>
          <p:cNvPr id="5"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atin typeface="Times" pitchFamily="18" charset="0"/>
              </a:defRPr>
            </a:lvl1pPr>
          </a:lstStyle>
          <a:p>
            <a:pPr>
              <a:defRPr/>
            </a:pPr>
            <a:fld id="{2A8D9B59-D9A9-45CC-BB49-3151DD8A708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Mesa 4:3 Blank Cool Palette ">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atin typeface="Times" pitchFamily="18" charset="0"/>
              </a:defRPr>
            </a:lvl1pPr>
          </a:lstStyle>
          <a:p>
            <a:pPr>
              <a:defRPr/>
            </a:pPr>
            <a:fld id="{C976A3B7-12A8-4688-BBEF-A79EBC38FD3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Mesa 4:3 Logo Cool Palette ">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5900738"/>
            <a:ext cx="9144000" cy="95726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dirty="0">
              <a:solidFill>
                <a:srgbClr val="505050"/>
              </a:solidFill>
              <a:latin typeface="Verdana" charset="0"/>
              <a:ea typeface="ＭＳ Ｐゴシック" pitchFamily="42" charset="-128"/>
              <a:cs typeface="ＭＳ Ｐゴシック" pitchFamily="42" charset="-128"/>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sa 4:3 Full Blank">
    <p:spTree>
      <p:nvGrpSpPr>
        <p:cNvPr id="1" name=""/>
        <p:cNvGrpSpPr/>
        <p:nvPr/>
      </p:nvGrpSpPr>
      <p:grpSpPr>
        <a:xfrm>
          <a:off x="0" y="0"/>
          <a:ext cx="0" cy="0"/>
          <a:chOff x="0" y="0"/>
          <a:chExt cx="0" cy="0"/>
        </a:xfrm>
      </p:grpSpPr>
      <p:sp>
        <p:nvSpPr>
          <p:cNvPr id="3" name="Rectangle 2"/>
          <p:cNvSpPr/>
          <p:nvPr userDrawn="1"/>
        </p:nvSpPr>
        <p:spPr bwMode="auto">
          <a:xfrm>
            <a:off x="0" y="5900738"/>
            <a:ext cx="9144000" cy="95726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dirty="0">
              <a:solidFill>
                <a:srgbClr val="505050"/>
              </a:solidFill>
              <a:latin typeface="Verdana" charset="0"/>
              <a:ea typeface="ＭＳ Ｐゴシック" pitchFamily="42" charset="-128"/>
              <a:cs typeface="ＭＳ Ｐゴシック" pitchFamily="42" charset="-128"/>
            </a:endParaRPr>
          </a:p>
        </p:txBody>
      </p:sp>
      <p:sp>
        <p:nvSpPr>
          <p:cNvPr id="4" name="Slide Number Placeholder 12"/>
          <p:cNvSpPr txBox="1">
            <a:spLocks/>
          </p:cNvSpPr>
          <p:nvPr userDrawn="1"/>
        </p:nvSpPr>
        <p:spPr bwMode="gray">
          <a:xfrm>
            <a:off x="8402638" y="14288"/>
            <a:ext cx="720725" cy="200025"/>
          </a:xfrm>
          <a:prstGeom prst="rect">
            <a:avLst/>
          </a:prstGeom>
          <a:noFill/>
          <a:ln w="9525">
            <a:noFill/>
            <a:miter lim="800000"/>
            <a:headEnd/>
            <a:tailEnd/>
          </a:ln>
          <a:effectLst/>
        </p:spPr>
        <p:txBody>
          <a:bodyPr anchor="ctr">
            <a:spAutoFit/>
          </a:bodyPr>
          <a:lstStyle/>
          <a:p>
            <a:pPr algn="r" defTabSz="912813" fontAlgn="auto">
              <a:spcBef>
                <a:spcPts val="0"/>
              </a:spcBef>
              <a:spcAft>
                <a:spcPts val="0"/>
              </a:spcAft>
              <a:defRPr/>
            </a:pPr>
            <a:r>
              <a:rPr lang="en-US" sz="700" kern="0" dirty="0">
                <a:solidFill>
                  <a:srgbClr val="505050"/>
                </a:solidFill>
                <a:latin typeface="Verdana" pitchFamily="34" charset="0"/>
                <a:cs typeface="Arial" charset="0"/>
              </a:rPr>
              <a:t>Page </a:t>
            </a:r>
            <a:fld id="{9C6E1D5F-6CDD-41A3-AFFB-055560444543}" type="slidenum">
              <a:rPr lang="en-US" sz="700" kern="0">
                <a:solidFill>
                  <a:srgbClr val="505050"/>
                </a:solidFill>
                <a:latin typeface="Verdana" pitchFamily="34" charset="0"/>
                <a:cs typeface="Arial" charset="0"/>
              </a:rPr>
              <a:pPr algn="r" defTabSz="912813" fontAlgn="auto">
                <a:spcBef>
                  <a:spcPts val="0"/>
                </a:spcBef>
                <a:spcAft>
                  <a:spcPts val="0"/>
                </a:spcAft>
                <a:defRPr/>
              </a:pPr>
              <a:t>‹#›</a:t>
            </a:fld>
            <a:endParaRPr lang="en-US" sz="700" kern="0" dirty="0">
              <a:solidFill>
                <a:srgbClr val="505050"/>
              </a:solidFill>
              <a:latin typeface="Verdana" pitchFamily="34" charset="0"/>
              <a:cs typeface="Arial" charset="0"/>
            </a:endParaRPr>
          </a:p>
        </p:txBody>
      </p:sp>
      <p:sp>
        <p:nvSpPr>
          <p:cNvPr id="6" name="Title 1"/>
          <p:cNvSpPr>
            <a:spLocks noGrp="1"/>
          </p:cNvSpPr>
          <p:nvPr>
            <p:ph type="title"/>
          </p:nvPr>
        </p:nvSpPr>
        <p:spPr>
          <a:xfrm>
            <a:off x="79375" y="44450"/>
            <a:ext cx="8424000" cy="369332"/>
          </a:xfrm>
          <a:prstGeom prst="rect">
            <a:avLst/>
          </a:prstGeom>
        </p:spPr>
        <p:txBody>
          <a:bodyPr/>
          <a:lstStyle>
            <a:lvl1pPr>
              <a:defRPr sz="1800"/>
            </a:lvl1pPr>
          </a:lstStyle>
          <a:p>
            <a:r>
              <a:rPr lang="en-US" dirty="0" smtClean="0"/>
              <a:t>Click to edit Master title style</a:t>
            </a:r>
            <a:endParaRPr lang="en-US" dirty="0"/>
          </a:p>
        </p:txBody>
      </p:sp>
      <p:sp>
        <p:nvSpPr>
          <p:cNvPr id="5" name="Rectangle 4"/>
          <p:cNvSpPr>
            <a:spLocks noGrp="1" noChangeArrowheads="1"/>
          </p:cNvSpPr>
          <p:nvPr>
            <p:ph type="sldNum" sz="quarter" idx="10"/>
          </p:nvPr>
        </p:nvSpPr>
        <p:spPr/>
        <p:txBody>
          <a:bodyPr/>
          <a:lstStyle>
            <a:lvl1pPr>
              <a:defRPr>
                <a:latin typeface="Times" pitchFamily="18" charset="0"/>
              </a:defRPr>
            </a:lvl1pPr>
          </a:lstStyle>
          <a:p>
            <a:pPr>
              <a:defRPr/>
            </a:pPr>
            <a:fld id="{B5706DA9-C705-42CB-BA9E-C277D8CCDFF4}"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sa 4:3  Title">
    <p:bg>
      <p:bgPr>
        <a:blipFill dpi="0" rotWithShape="0">
          <a:blip r:embed="rId2" cstate="print">
            <a:alphaModFix amt="0"/>
          </a:blip>
          <a:srcRect/>
          <a:stretch>
            <a:fillRect/>
          </a:stretch>
        </a:blipFill>
        <a:effectLst/>
      </p:bgPr>
    </p:bg>
    <p:spTree>
      <p:nvGrpSpPr>
        <p:cNvPr id="1" name=""/>
        <p:cNvGrpSpPr/>
        <p:nvPr/>
      </p:nvGrpSpPr>
      <p:grpSpPr>
        <a:xfrm>
          <a:off x="0" y="0"/>
          <a:ext cx="0" cy="0"/>
          <a:chOff x="0" y="0"/>
          <a:chExt cx="0" cy="0"/>
        </a:xfrm>
      </p:grpSpPr>
      <p:pic>
        <p:nvPicPr>
          <p:cNvPr id="5" name="Picture 5" descr="Janssen_Pref_RGB.png"/>
          <p:cNvPicPr>
            <a:picLocks noChangeAspect="1"/>
          </p:cNvPicPr>
          <p:nvPr userDrawn="1"/>
        </p:nvPicPr>
        <p:blipFill>
          <a:blip r:embed="rId3" cstate="print"/>
          <a:srcRect b="110"/>
          <a:stretch>
            <a:fillRect/>
          </a:stretch>
        </p:blipFill>
        <p:spPr bwMode="auto">
          <a:xfrm>
            <a:off x="177800" y="4711700"/>
            <a:ext cx="3441700" cy="1993900"/>
          </a:xfrm>
          <a:prstGeom prst="rect">
            <a:avLst/>
          </a:prstGeom>
          <a:noFill/>
          <a:ln w="9525">
            <a:noFill/>
            <a:miter lim="800000"/>
            <a:headEnd/>
            <a:tailEnd/>
          </a:ln>
        </p:spPr>
      </p:pic>
      <p:sp>
        <p:nvSpPr>
          <p:cNvPr id="5122" name="Rectangle 2"/>
          <p:cNvSpPr>
            <a:spLocks noGrp="1" noChangeArrowheads="1"/>
          </p:cNvSpPr>
          <p:nvPr>
            <p:ph type="ctrTitle"/>
          </p:nvPr>
        </p:nvSpPr>
        <p:spPr bwMode="gray">
          <a:xfrm>
            <a:off x="411161" y="1379220"/>
            <a:ext cx="7668000" cy="553998"/>
          </a:xfrm>
          <a:prstGeom prst="rect">
            <a:avLst/>
          </a:prstGeom>
        </p:spPr>
        <p:txBody>
          <a:bodyPr wrap="square" lIns="36000" tIns="36000" rIns="36000" bIns="36000">
            <a:spAutoFit/>
          </a:bodyPr>
          <a:lstStyle>
            <a:lvl1pPr>
              <a:defRPr sz="3000">
                <a:solidFill>
                  <a:srgbClr val="09357A"/>
                </a:solidFill>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bwMode="gray">
          <a:xfrm>
            <a:off x="411161" y="3606800"/>
            <a:ext cx="7315200" cy="349702"/>
          </a:xfrm>
        </p:spPr>
        <p:txBody>
          <a:bodyPr lIns="36000" tIns="36000" rIns="36000" bIns="36000">
            <a:spAutoFit/>
          </a:bodyPr>
          <a:lstStyle>
            <a:lvl1pPr marL="0" indent="0">
              <a:buFontTx/>
              <a:buNone/>
              <a:defRPr sz="1800" b="1"/>
            </a:lvl1pPr>
          </a:lstStyle>
          <a:p>
            <a:r>
              <a:rPr lang="en-US" dirty="0" smtClean="0"/>
              <a:t>Click to edit Master subtitle style</a:t>
            </a:r>
            <a:endParaRPr lang="en-US" dirty="0"/>
          </a:p>
        </p:txBody>
      </p:sp>
      <p:sp>
        <p:nvSpPr>
          <p:cNvPr id="12" name="Text Placeholder 11"/>
          <p:cNvSpPr>
            <a:spLocks noGrp="1"/>
          </p:cNvSpPr>
          <p:nvPr>
            <p:ph type="body" sz="quarter" idx="10"/>
          </p:nvPr>
        </p:nvSpPr>
        <p:spPr>
          <a:xfrm>
            <a:off x="411161" y="3926840"/>
            <a:ext cx="7315200" cy="303536"/>
          </a:xfrm>
        </p:spPr>
        <p:txBody>
          <a:bodyPr lIns="36000" tIns="36000" rIns="36000" bIns="36000">
            <a:spAutoFit/>
          </a:bodyPr>
          <a:lstStyle>
            <a:lvl1pPr marL="0" indent="0">
              <a:buNone/>
              <a:defRPr sz="1500" i="1"/>
            </a:lvl1pPr>
          </a:lstStyle>
          <a:p>
            <a:pPr lvl="0"/>
            <a:r>
              <a:rPr lang="en-US" dirty="0" smtClean="0"/>
              <a:t>Click to edit Master text styles</a:t>
            </a:r>
          </a:p>
        </p:txBody>
      </p:sp>
      <p:sp>
        <p:nvSpPr>
          <p:cNvPr id="6" name="Rectangle 4"/>
          <p:cNvSpPr>
            <a:spLocks noGrp="1" noChangeArrowheads="1"/>
          </p:cNvSpPr>
          <p:nvPr>
            <p:ph type="dt" sz="half" idx="11"/>
          </p:nvPr>
        </p:nvSpPr>
        <p:spPr>
          <a:xfrm>
            <a:off x="411163" y="2555875"/>
            <a:ext cx="7667625" cy="441325"/>
          </a:xfrm>
          <a:prstGeom prst="rect">
            <a:avLst/>
          </a:prstGeom>
        </p:spPr>
        <p:txBody>
          <a:bodyPr wrap="square" lIns="36000" tIns="36000" rIns="36000" bIns="36000">
            <a:spAutoFit/>
          </a:bodyPr>
          <a:lstStyle>
            <a:lvl1pPr algn="l" eaLnBrk="0" hangingPunct="0">
              <a:defRPr sz="2400" dirty="0">
                <a:solidFill>
                  <a:srgbClr val="09357A"/>
                </a:solidFill>
                <a:latin typeface="Verdana" pitchFamily="34" charset="0"/>
                <a:cs typeface="+mn-cs"/>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sa 4:3 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11479" y="2743228"/>
            <a:ext cx="8094345" cy="461665"/>
          </a:xfrm>
          <a:prstGeom prst="rect">
            <a:avLst/>
          </a:prstGeom>
        </p:spPr>
        <p:txBody>
          <a:bodyPr anchor="t"/>
          <a:lstStyle>
            <a:lvl1pPr algn="l">
              <a:defRPr sz="2400" b="0" cap="none">
                <a:solidFill>
                  <a:srgbClr val="09357A"/>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atin typeface="Times" pitchFamily="18" charset="0"/>
              </a:defRPr>
            </a:lvl1pPr>
          </a:lstStyle>
          <a:p>
            <a:pPr>
              <a:defRPr/>
            </a:pPr>
            <a:fld id="{08D8A831-6EF0-4A3F-99AB-FD7E1A821952}"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Mesa 4:3 Title and Content Cool Palette ">
    <p:spTree>
      <p:nvGrpSpPr>
        <p:cNvPr id="1" name=""/>
        <p:cNvGrpSpPr/>
        <p:nvPr/>
      </p:nvGrpSpPr>
      <p:grpSpPr>
        <a:xfrm>
          <a:off x="0" y="0"/>
          <a:ext cx="0" cy="0"/>
          <a:chOff x="0" y="0"/>
          <a:chExt cx="0" cy="0"/>
        </a:xfrm>
      </p:grpSpPr>
      <p:sp>
        <p:nvSpPr>
          <p:cNvPr id="2"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19088" y="1095376"/>
            <a:ext cx="8460000" cy="4676774"/>
          </a:xfrm>
        </p:spPr>
        <p:txBody>
          <a:bodyPr lIns="36000" tIns="36000" rIns="36000" bIns="36000"/>
          <a:lstStyle>
            <a:lvl1pPr>
              <a:spcBef>
                <a:spcPts val="2000"/>
              </a:spcBef>
              <a:defRPr>
                <a:solidFill>
                  <a:srgbClr val="505050"/>
                </a:solidFill>
              </a:defRPr>
            </a:lvl1pPr>
            <a:lvl2pPr>
              <a:spcBef>
                <a:spcPts val="1200"/>
              </a:spcBef>
              <a:defRPr>
                <a:solidFill>
                  <a:srgbClr val="505050"/>
                </a:solidFill>
              </a:defRPr>
            </a:lvl2pPr>
            <a:lvl3pPr>
              <a:spcBef>
                <a:spcPts val="600"/>
              </a:spcBef>
              <a:defRPr>
                <a:solidFill>
                  <a:srgbClr val="505050"/>
                </a:solidFill>
              </a:defRPr>
            </a:lvl3pPr>
            <a:lvl4pPr>
              <a:spcBef>
                <a:spcPts val="600"/>
              </a:spcBef>
              <a:defRPr>
                <a:solidFill>
                  <a:srgbClr val="505050"/>
                </a:solidFill>
              </a:defRPr>
            </a:lvl4pPr>
            <a:lvl5pPr>
              <a:spcBef>
                <a:spcPts val="600"/>
              </a:spcBef>
              <a:defRPr>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latin typeface="Times" pitchFamily="18" charset="0"/>
              </a:defRPr>
            </a:lvl1pPr>
          </a:lstStyle>
          <a:p>
            <a:pPr>
              <a:defRPr/>
            </a:pPr>
            <a:fld id="{10A8941F-D081-4B7A-87FC-6FAE4F1FAF4B}"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sa 4:3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086" y="1095376"/>
            <a:ext cx="4083050" cy="4772024"/>
          </a:xfrm>
        </p:spPr>
        <p:txBody>
          <a:bodyPr lIns="36000" tIns="36000" rIns="36000" bIns="36000"/>
          <a:lstStyle>
            <a:lvl1pPr>
              <a:spcBef>
                <a:spcPts val="2000"/>
              </a:spcBef>
              <a:defRPr sz="1800">
                <a:solidFill>
                  <a:srgbClr val="505050"/>
                </a:solidFill>
              </a:defRPr>
            </a:lvl1pPr>
            <a:lvl2pPr>
              <a:spcBef>
                <a:spcPts val="1200"/>
              </a:spcBef>
              <a:defRPr sz="1600">
                <a:solidFill>
                  <a:srgbClr val="505050"/>
                </a:solidFill>
              </a:defRPr>
            </a:lvl2pPr>
            <a:lvl3pPr>
              <a:spcBef>
                <a:spcPts val="600"/>
              </a:spcBef>
              <a:defRPr sz="1400">
                <a:solidFill>
                  <a:srgbClr val="505050"/>
                </a:solidFill>
              </a:defRPr>
            </a:lvl3pPr>
            <a:lvl4pPr>
              <a:spcBef>
                <a:spcPts val="600"/>
              </a:spcBef>
              <a:defRPr sz="1200">
                <a:solidFill>
                  <a:srgbClr val="505050"/>
                </a:solidFill>
              </a:defRPr>
            </a:lvl4pPr>
            <a:lvl5pPr>
              <a:spcBef>
                <a:spcPts val="600"/>
              </a:spcBef>
              <a:defRPr sz="12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6036" y="1095376"/>
            <a:ext cx="4083050" cy="4772024"/>
          </a:xfrm>
        </p:spPr>
        <p:txBody>
          <a:bodyPr lIns="36000" tIns="36000" rIns="36000" bIns="36000"/>
          <a:lstStyle>
            <a:lvl1pPr>
              <a:spcBef>
                <a:spcPts val="2000"/>
              </a:spcBef>
              <a:defRPr sz="1800">
                <a:solidFill>
                  <a:srgbClr val="505050"/>
                </a:solidFill>
              </a:defRPr>
            </a:lvl1pPr>
            <a:lvl2pPr>
              <a:spcBef>
                <a:spcPts val="1200"/>
              </a:spcBef>
              <a:defRPr sz="1600">
                <a:solidFill>
                  <a:srgbClr val="505050"/>
                </a:solidFill>
              </a:defRPr>
            </a:lvl2pPr>
            <a:lvl3pPr>
              <a:spcBef>
                <a:spcPts val="600"/>
              </a:spcBef>
              <a:defRPr sz="1400">
                <a:solidFill>
                  <a:srgbClr val="505050"/>
                </a:solidFill>
              </a:defRPr>
            </a:lvl3pPr>
            <a:lvl4pPr>
              <a:spcBef>
                <a:spcPts val="600"/>
              </a:spcBef>
              <a:defRPr sz="1200">
                <a:solidFill>
                  <a:srgbClr val="505050"/>
                </a:solidFill>
              </a:defRPr>
            </a:lvl4pPr>
            <a:lvl5pPr>
              <a:spcBef>
                <a:spcPts val="600"/>
              </a:spcBef>
              <a:defRPr sz="12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5" name="Rectangle 6"/>
          <p:cNvSpPr>
            <a:spLocks noGrp="1" noChangeArrowheads="1"/>
          </p:cNvSpPr>
          <p:nvPr>
            <p:ph type="sldNum" sz="quarter" idx="10"/>
          </p:nvPr>
        </p:nvSpPr>
        <p:spPr/>
        <p:txBody>
          <a:bodyPr/>
          <a:lstStyle>
            <a:lvl1pPr>
              <a:defRPr>
                <a:latin typeface="Times" pitchFamily="18" charset="0"/>
              </a:defRPr>
            </a:lvl1pPr>
          </a:lstStyle>
          <a:p>
            <a:pPr>
              <a:defRPr/>
            </a:pPr>
            <a:fld id="{765BB77C-0B12-4CC9-972E-61A367713DAC}"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sa 4:3 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19088" y="1095382"/>
            <a:ext cx="8460000" cy="4933949"/>
          </a:xfrm>
        </p:spPr>
        <p:txBody>
          <a:bodyPr lIns="36000" tIns="36000" rIns="36000" bIns="36000"/>
          <a:lstStyle>
            <a:lvl1pPr>
              <a:defRPr>
                <a:solidFill>
                  <a:srgbClr val="505050"/>
                </a:solidFill>
              </a:defRPr>
            </a:lvl1pPr>
          </a:lstStyle>
          <a:p>
            <a:pPr lvl="0"/>
            <a:r>
              <a:rPr lang="en-US" noProof="0" dirty="0" smtClean="0"/>
              <a:t>Click icon to add table</a:t>
            </a:r>
          </a:p>
        </p:txBody>
      </p:sp>
      <p:sp>
        <p:nvSpPr>
          <p:cNvPr id="7"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p:txBody>
          <a:bodyPr/>
          <a:lstStyle>
            <a:lvl1pPr>
              <a:defRPr>
                <a:latin typeface="Times" pitchFamily="18" charset="0"/>
              </a:defRPr>
            </a:lvl1pPr>
          </a:lstStyle>
          <a:p>
            <a:pPr>
              <a:defRPr/>
            </a:pPr>
            <a:fld id="{C4F265D5-1A4B-4102-AB9D-1B439B2C88AB}"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sa 4:3 Title Only Cool Palette">
    <p:spTree>
      <p:nvGrpSpPr>
        <p:cNvPr id="1" name=""/>
        <p:cNvGrpSpPr/>
        <p:nvPr/>
      </p:nvGrpSpPr>
      <p:grpSpPr>
        <a:xfrm>
          <a:off x="0" y="0"/>
          <a:ext cx="0" cy="0"/>
          <a:chOff x="0" y="0"/>
          <a:chExt cx="0" cy="0"/>
        </a:xfrm>
      </p:grpSpPr>
      <p:sp>
        <p:nvSpPr>
          <p:cNvPr id="5" name="Title 1"/>
          <p:cNvSpPr>
            <a:spLocks noGrp="1"/>
          </p:cNvSpPr>
          <p:nvPr>
            <p:ph type="title"/>
          </p:nvPr>
        </p:nvSpPr>
        <p:spPr>
          <a:xfrm>
            <a:off x="319086" y="148519"/>
            <a:ext cx="8460000" cy="830997"/>
          </a:xfrm>
          <a:prstGeom prst="rect">
            <a:avLst/>
          </a:prstGeom>
        </p:spPr>
        <p:txBody>
          <a:bodyPr lIns="36000" tIns="36000" rIns="36000" bIns="36000" anchor="t" anchorCtr="0"/>
          <a:lstStyle>
            <a:lvl1pPr>
              <a:defRPr sz="2400"/>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atin typeface="Times" pitchFamily="18" charset="0"/>
              </a:defRPr>
            </a:lvl1pPr>
          </a:lstStyle>
          <a:p>
            <a:pPr>
              <a:defRPr/>
            </a:pPr>
            <a:fld id="{FDDACC92-755B-4096-8CF4-4ABB429DC3B9}"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Mesa 4:3 Blank Cool Palette ">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atin typeface="Times" pitchFamily="18" charset="0"/>
              </a:defRPr>
            </a:lvl1pPr>
          </a:lstStyle>
          <a:p>
            <a:pPr>
              <a:defRPr/>
            </a:pPr>
            <a:fld id="{54DBED63-6BBF-4FA2-855D-FDDB974EEBE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28775"/>
            <a:ext cx="3946525" cy="2008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628775"/>
            <a:ext cx="3946525" cy="2008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Mesa 4:3 Logo Cool Palette ">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5900738"/>
            <a:ext cx="9144000" cy="95726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dirty="0">
              <a:solidFill>
                <a:srgbClr val="505050"/>
              </a:solidFill>
              <a:latin typeface="Verdana" charset="0"/>
              <a:ea typeface="ＭＳ Ｐゴシック" pitchFamily="42" charset="-128"/>
              <a:cs typeface="ＭＳ Ｐゴシック" pitchFamily="42" charset="-128"/>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sa 4:3 Full Blank">
    <p:spTree>
      <p:nvGrpSpPr>
        <p:cNvPr id="1" name=""/>
        <p:cNvGrpSpPr/>
        <p:nvPr/>
      </p:nvGrpSpPr>
      <p:grpSpPr>
        <a:xfrm>
          <a:off x="0" y="0"/>
          <a:ext cx="0" cy="0"/>
          <a:chOff x="0" y="0"/>
          <a:chExt cx="0" cy="0"/>
        </a:xfrm>
      </p:grpSpPr>
      <p:sp>
        <p:nvSpPr>
          <p:cNvPr id="3" name="Rectangle 2"/>
          <p:cNvSpPr/>
          <p:nvPr userDrawn="1"/>
        </p:nvSpPr>
        <p:spPr bwMode="auto">
          <a:xfrm>
            <a:off x="0" y="5900738"/>
            <a:ext cx="9144000" cy="95726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dirty="0">
              <a:solidFill>
                <a:srgbClr val="505050"/>
              </a:solidFill>
              <a:latin typeface="Verdana" charset="0"/>
              <a:ea typeface="ＭＳ Ｐゴシック" pitchFamily="42" charset="-128"/>
              <a:cs typeface="ＭＳ Ｐゴシック" pitchFamily="42" charset="-128"/>
            </a:endParaRPr>
          </a:p>
        </p:txBody>
      </p:sp>
      <p:sp>
        <p:nvSpPr>
          <p:cNvPr id="4" name="Slide Number Placeholder 12"/>
          <p:cNvSpPr txBox="1">
            <a:spLocks/>
          </p:cNvSpPr>
          <p:nvPr userDrawn="1"/>
        </p:nvSpPr>
        <p:spPr bwMode="gray">
          <a:xfrm>
            <a:off x="8402638" y="14288"/>
            <a:ext cx="720725" cy="200025"/>
          </a:xfrm>
          <a:prstGeom prst="rect">
            <a:avLst/>
          </a:prstGeom>
          <a:noFill/>
          <a:ln w="9525">
            <a:noFill/>
            <a:miter lim="800000"/>
            <a:headEnd/>
            <a:tailEnd/>
          </a:ln>
          <a:effectLst/>
        </p:spPr>
        <p:txBody>
          <a:bodyPr anchor="ctr">
            <a:spAutoFit/>
          </a:bodyPr>
          <a:lstStyle/>
          <a:p>
            <a:pPr algn="r" defTabSz="912813" fontAlgn="auto">
              <a:spcBef>
                <a:spcPts val="0"/>
              </a:spcBef>
              <a:spcAft>
                <a:spcPts val="0"/>
              </a:spcAft>
              <a:defRPr/>
            </a:pPr>
            <a:r>
              <a:rPr lang="en-US" sz="700" kern="0" dirty="0">
                <a:solidFill>
                  <a:srgbClr val="505050"/>
                </a:solidFill>
                <a:latin typeface="Verdana" pitchFamily="34" charset="0"/>
                <a:cs typeface="Arial" charset="0"/>
              </a:rPr>
              <a:t>Page </a:t>
            </a:r>
            <a:fld id="{1BCE0C42-C1DA-4BFB-8368-EFD967426851}" type="slidenum">
              <a:rPr lang="en-US" sz="700" kern="0">
                <a:solidFill>
                  <a:srgbClr val="505050"/>
                </a:solidFill>
                <a:latin typeface="Verdana" pitchFamily="34" charset="0"/>
                <a:cs typeface="Arial" charset="0"/>
              </a:rPr>
              <a:pPr algn="r" defTabSz="912813" fontAlgn="auto">
                <a:spcBef>
                  <a:spcPts val="0"/>
                </a:spcBef>
                <a:spcAft>
                  <a:spcPts val="0"/>
                </a:spcAft>
                <a:defRPr/>
              </a:pPr>
              <a:t>‹#›</a:t>
            </a:fld>
            <a:endParaRPr lang="en-US" sz="700" kern="0" dirty="0">
              <a:solidFill>
                <a:srgbClr val="505050"/>
              </a:solidFill>
              <a:latin typeface="Verdana" pitchFamily="34" charset="0"/>
              <a:cs typeface="Arial" charset="0"/>
            </a:endParaRPr>
          </a:p>
        </p:txBody>
      </p:sp>
      <p:sp>
        <p:nvSpPr>
          <p:cNvPr id="6" name="Title 1"/>
          <p:cNvSpPr>
            <a:spLocks noGrp="1"/>
          </p:cNvSpPr>
          <p:nvPr>
            <p:ph type="title"/>
          </p:nvPr>
        </p:nvSpPr>
        <p:spPr>
          <a:xfrm>
            <a:off x="79375" y="44450"/>
            <a:ext cx="8424000" cy="369332"/>
          </a:xfrm>
          <a:prstGeom prst="rect">
            <a:avLst/>
          </a:prstGeom>
        </p:spPr>
        <p:txBody>
          <a:bodyPr/>
          <a:lstStyle>
            <a:lvl1pPr>
              <a:defRPr sz="1800"/>
            </a:lvl1pPr>
          </a:lstStyle>
          <a:p>
            <a:r>
              <a:rPr lang="en-US" dirty="0" smtClean="0"/>
              <a:t>Click to edit Master title style</a:t>
            </a:r>
            <a:endParaRPr lang="en-US" dirty="0"/>
          </a:p>
        </p:txBody>
      </p:sp>
      <p:sp>
        <p:nvSpPr>
          <p:cNvPr id="5" name="Rectangle 4"/>
          <p:cNvSpPr>
            <a:spLocks noGrp="1" noChangeArrowheads="1"/>
          </p:cNvSpPr>
          <p:nvPr>
            <p:ph type="sldNum" sz="quarter" idx="10"/>
          </p:nvPr>
        </p:nvSpPr>
        <p:spPr/>
        <p:txBody>
          <a:bodyPr/>
          <a:lstStyle>
            <a:lvl1pPr>
              <a:defRPr>
                <a:latin typeface="Times" pitchFamily="18" charset="0"/>
              </a:defRPr>
            </a:lvl1pPr>
          </a:lstStyle>
          <a:p>
            <a:pPr>
              <a:defRPr/>
            </a:pPr>
            <a:fld id="{F13A05FA-E7EF-43E6-AE2E-EE1510733B1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Mesa 4:3  Title">
    <p:bg>
      <p:bgPr>
        <a:blipFill dpi="0" rotWithShape="0">
          <a:blip r:embed="rId2" cstate="print">
            <a:alphaModFix amt="0"/>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4868863"/>
            <a:ext cx="9144000" cy="1989137"/>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solidFill>
                <a:srgbClr val="505050"/>
              </a:solidFill>
              <a:latin typeface="Verdana" pitchFamily="34" charset="0"/>
              <a:cs typeface="Arial" charset="0"/>
            </a:endParaRPr>
          </a:p>
        </p:txBody>
      </p:sp>
      <p:pic>
        <p:nvPicPr>
          <p:cNvPr id="6" name="Picture 7" descr="Janssen_Pref_RGB.png"/>
          <p:cNvPicPr>
            <a:picLocks noChangeAspect="1"/>
          </p:cNvPicPr>
          <p:nvPr/>
        </p:nvPicPr>
        <p:blipFill>
          <a:blip r:embed="rId3" cstate="print"/>
          <a:srcRect b="110"/>
          <a:stretch>
            <a:fillRect/>
          </a:stretch>
        </p:blipFill>
        <p:spPr bwMode="auto">
          <a:xfrm>
            <a:off x="177800" y="4711700"/>
            <a:ext cx="3441700" cy="1993900"/>
          </a:xfrm>
          <a:prstGeom prst="rect">
            <a:avLst/>
          </a:prstGeom>
          <a:noFill/>
          <a:ln w="9525">
            <a:noFill/>
            <a:miter lim="800000"/>
            <a:headEnd/>
            <a:tailEnd/>
          </a:ln>
        </p:spPr>
      </p:pic>
      <p:sp>
        <p:nvSpPr>
          <p:cNvPr id="5122" name="Rectangle 2"/>
          <p:cNvSpPr>
            <a:spLocks noGrp="1" noChangeArrowheads="1"/>
          </p:cNvSpPr>
          <p:nvPr>
            <p:ph type="ctrTitle"/>
          </p:nvPr>
        </p:nvSpPr>
        <p:spPr bwMode="gray">
          <a:xfrm>
            <a:off x="411163" y="1379220"/>
            <a:ext cx="7315200" cy="553998"/>
          </a:xfrm>
          <a:prstGeom prst="rect">
            <a:avLst/>
          </a:prstGeom>
        </p:spPr>
        <p:txBody>
          <a:bodyPr/>
          <a:lstStyle>
            <a:lvl1pPr>
              <a:defRPr sz="3000">
                <a:solidFill>
                  <a:srgbClr val="09357A"/>
                </a:solidFill>
              </a:defRPr>
            </a:lvl1pPr>
          </a:lstStyle>
          <a:p>
            <a:r>
              <a:rPr lang="en-US" smtClean="0"/>
              <a:t>Click to edit Master title style</a:t>
            </a:r>
            <a:endParaRPr lang="en-US" dirty="0"/>
          </a:p>
        </p:txBody>
      </p:sp>
      <p:sp>
        <p:nvSpPr>
          <p:cNvPr id="5123" name="Rectangle 3"/>
          <p:cNvSpPr>
            <a:spLocks noGrp="1" noChangeArrowheads="1"/>
          </p:cNvSpPr>
          <p:nvPr>
            <p:ph type="subTitle" idx="1"/>
          </p:nvPr>
        </p:nvSpPr>
        <p:spPr bwMode="gray">
          <a:xfrm>
            <a:off x="411163" y="3606800"/>
            <a:ext cx="7315200" cy="369888"/>
          </a:xfrm>
        </p:spPr>
        <p:txBody>
          <a:bodyPr/>
          <a:lstStyle>
            <a:lvl1pPr marL="0" indent="0">
              <a:buFontTx/>
              <a:buNone/>
              <a:defRPr sz="1800" b="1"/>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411480" y="3926840"/>
            <a:ext cx="7315200" cy="355600"/>
          </a:xfrm>
        </p:spPr>
        <p:txBody>
          <a:bodyPr/>
          <a:lstStyle>
            <a:lvl1pPr marL="0" indent="0">
              <a:buNone/>
              <a:defRPr sz="1500" i="1"/>
            </a:lvl1pPr>
          </a:lstStyle>
          <a:p>
            <a:pPr lvl="0"/>
            <a:r>
              <a:rPr lang="en-US" smtClean="0"/>
              <a:t>Click to edit Master text styles</a:t>
            </a:r>
          </a:p>
        </p:txBody>
      </p:sp>
      <p:sp>
        <p:nvSpPr>
          <p:cNvPr id="7" name="Rectangle 4"/>
          <p:cNvSpPr>
            <a:spLocks noGrp="1" noChangeArrowheads="1"/>
          </p:cNvSpPr>
          <p:nvPr>
            <p:ph type="dt" sz="half" idx="11"/>
          </p:nvPr>
        </p:nvSpPr>
        <p:spPr>
          <a:xfrm>
            <a:off x="411163" y="1971675"/>
            <a:ext cx="3124200" cy="461963"/>
          </a:xfrm>
          <a:prstGeom prst="rect">
            <a:avLst/>
          </a:prstGeom>
        </p:spPr>
        <p:txBody>
          <a:bodyPr/>
          <a:lstStyle>
            <a:lvl1pPr algn="l" eaLnBrk="0" hangingPunct="0">
              <a:defRPr sz="2400">
                <a:solidFill>
                  <a:srgbClr val="09357A"/>
                </a:solidFill>
                <a:latin typeface="Verdana" pitchFamily="34" charset="0"/>
                <a:ea typeface="+mn-ea"/>
                <a:cs typeface="+mn-cs"/>
              </a:defRPr>
            </a:lvl1pPr>
          </a:lstStyle>
          <a:p>
            <a:pPr>
              <a:defRPr/>
            </a:pPr>
            <a:r>
              <a:rPr lang="en-US"/>
              <a:t>May XX, 2010 </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6"/>
            <a:ext cx="8337550" cy="498598"/>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36575" y="1628779"/>
            <a:ext cx="8045450" cy="332399"/>
          </a:xfrm>
        </p:spPr>
        <p:txBody>
          <a:bodyPr/>
          <a:lstStyle/>
          <a:p>
            <a:pPr lvl="0"/>
            <a:endParaRPr lang="en-US" noProof="0" smtClean="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rrowheads="1"/>
          </p:cNvPicPr>
          <p:nvPr/>
        </p:nvPicPr>
        <p:blipFill>
          <a:blip r:embed="rId2" cstate="print"/>
          <a:srcRect/>
          <a:stretch>
            <a:fillRect/>
          </a:stretch>
        </p:blipFill>
        <p:spPr bwMode="auto">
          <a:xfrm>
            <a:off x="2606675" y="3324225"/>
            <a:ext cx="3879850" cy="150813"/>
          </a:xfrm>
          <a:prstGeom prst="rect">
            <a:avLst/>
          </a:prstGeom>
          <a:noFill/>
          <a:ln w="12700">
            <a:noFill/>
            <a:miter lim="800000"/>
            <a:headEnd/>
            <a:tailEnd/>
          </a:ln>
        </p:spPr>
      </p:pic>
      <p:sp>
        <p:nvSpPr>
          <p:cNvPr id="5" name="JJSMTextObject"/>
          <p:cNvSpPr txBox="1"/>
          <p:nvPr userDrawn="1"/>
        </p:nvSpPr>
        <p:spPr>
          <a:xfrm rot="10800000">
            <a:off x="-115888" y="0"/>
            <a:ext cx="615951" cy="6858000"/>
          </a:xfrm>
          <a:prstGeom prst="rect">
            <a:avLst/>
          </a:prstGeom>
          <a:noFill/>
        </p:spPr>
        <p:txBody>
          <a:bodyPr vert="eaVert">
            <a:normAutofit/>
          </a:bodyPr>
          <a:lstStyle/>
          <a:p>
            <a:pPr algn="ctr">
              <a:defRPr/>
            </a:pPr>
            <a:r>
              <a:rPr lang="en-US" sz="1200" b="1" dirty="0">
                <a:solidFill>
                  <a:srgbClr val="FFFFFF"/>
                </a:solidFill>
                <a:latin typeface="Arial"/>
              </a:rPr>
              <a:t>Intended for promotional use only. Subject to local regulatory review prior to external use.</a:t>
            </a:r>
          </a:p>
        </p:txBody>
      </p:sp>
      <p:sp>
        <p:nvSpPr>
          <p:cNvPr id="4098" name="Rectangle 2"/>
          <p:cNvSpPr>
            <a:spLocks noGrp="1" noChangeArrowheads="1"/>
          </p:cNvSpPr>
          <p:nvPr>
            <p:ph type="ctrTitle"/>
          </p:nvPr>
        </p:nvSpPr>
        <p:spPr>
          <a:xfrm>
            <a:off x="396875" y="2624138"/>
            <a:ext cx="8375650" cy="576262"/>
          </a:xfrm>
        </p:spPr>
        <p:txBody>
          <a:bodyPr/>
          <a:lstStyle>
            <a:lvl1pPr algn="ctr">
              <a:defRPr sz="4200"/>
            </a:lvl1pPr>
          </a:lstStyle>
          <a:p>
            <a:r>
              <a:rPr lang="en-US" dirty="0"/>
              <a:t>Click to edit Master title style</a:t>
            </a:r>
          </a:p>
        </p:txBody>
      </p:sp>
      <p:sp>
        <p:nvSpPr>
          <p:cNvPr id="4099" name="Rectangle 3"/>
          <p:cNvSpPr>
            <a:spLocks noGrp="1" noChangeArrowheads="1"/>
          </p:cNvSpPr>
          <p:nvPr>
            <p:ph type="subTitle" idx="1"/>
          </p:nvPr>
        </p:nvSpPr>
        <p:spPr>
          <a:xfrm>
            <a:off x="1371600" y="3838575"/>
            <a:ext cx="6400800" cy="369888"/>
          </a:xfrm>
        </p:spPr>
        <p:txBody>
          <a:bodyPr/>
          <a:lstStyle>
            <a:lvl1pPr marL="0" indent="0" algn="ctr">
              <a:buFontTx/>
              <a:buNone/>
              <a:defRPr sz="2700"/>
            </a:lvl1pPr>
          </a:lstStyle>
          <a:p>
            <a:r>
              <a:rPr lang="en-US"/>
              <a:t>Click to edit Master subtitle style</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0375" y="1628775"/>
            <a:ext cx="4098925" cy="106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1700" y="1628775"/>
            <a:ext cx="4098925" cy="106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4480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5"/>
            <a:ext cx="8337550" cy="498598"/>
          </a:xfrm>
        </p:spPr>
        <p:txBody>
          <a:bodyPr/>
          <a:lstStyle>
            <a:lvl1pPr>
              <a:defRPr>
                <a:effectLst/>
              </a:defRPr>
            </a:lvl1pPr>
          </a:lstStyle>
          <a:p>
            <a:r>
              <a:rPr lang="en-US" dirty="0" smtClean="0"/>
              <a:t>Click to edit Master title style</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619125"/>
            <a:ext cx="2093912" cy="20748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30213" y="619125"/>
            <a:ext cx="6134100" cy="2074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5"/>
            <a:ext cx="8337550" cy="493713"/>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460375" y="1628775"/>
            <a:ext cx="8350250" cy="1065213"/>
          </a:xfrm>
        </p:spPr>
        <p:txBody>
          <a:bodyPr/>
          <a:lstStyle/>
          <a:p>
            <a:pPr lvl="0"/>
            <a:endParaRPr lang="en-US" noProof="0" smtClean="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5"/>
            <a:ext cx="8337550" cy="493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0375" y="1628775"/>
            <a:ext cx="4098925" cy="106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11700" y="1628775"/>
            <a:ext cx="4098925" cy="1065213"/>
          </a:xfrm>
        </p:spPr>
        <p:txBody>
          <a:bodyPr/>
          <a:lstStyle/>
          <a:p>
            <a:pPr lvl="0"/>
            <a:endParaRPr lang="en-US" noProof="0" smtClean="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rrowheads="1"/>
          </p:cNvPicPr>
          <p:nvPr/>
        </p:nvPicPr>
        <p:blipFill>
          <a:blip r:embed="rId2" cstate="print"/>
          <a:srcRect/>
          <a:stretch>
            <a:fillRect/>
          </a:stretch>
        </p:blipFill>
        <p:spPr bwMode="auto">
          <a:xfrm>
            <a:off x="2606675" y="3324225"/>
            <a:ext cx="3879850" cy="150813"/>
          </a:xfrm>
          <a:prstGeom prst="rect">
            <a:avLst/>
          </a:prstGeom>
          <a:noFill/>
          <a:ln w="12700">
            <a:noFill/>
            <a:miter lim="800000"/>
            <a:headEnd/>
            <a:tailEnd/>
          </a:ln>
        </p:spPr>
      </p:pic>
      <p:sp>
        <p:nvSpPr>
          <p:cNvPr id="5" name="JJSMTextObject"/>
          <p:cNvSpPr txBox="1"/>
          <p:nvPr userDrawn="1"/>
        </p:nvSpPr>
        <p:spPr>
          <a:xfrm rot="10800000">
            <a:off x="-115888" y="0"/>
            <a:ext cx="615951" cy="6858000"/>
          </a:xfrm>
          <a:prstGeom prst="rect">
            <a:avLst/>
          </a:prstGeom>
          <a:noFill/>
        </p:spPr>
        <p:txBody>
          <a:bodyPr vert="eaVert">
            <a:normAutofit/>
          </a:bodyPr>
          <a:lstStyle/>
          <a:p>
            <a:pPr algn="ctr">
              <a:defRPr/>
            </a:pPr>
            <a:r>
              <a:rPr lang="en-US" sz="1200" b="1" dirty="0">
                <a:solidFill>
                  <a:srgbClr val="FFFFFF"/>
                </a:solidFill>
                <a:latin typeface="Arial"/>
              </a:rPr>
              <a:t>Intended for promotional use only. Subject to local regulatory review prior to external use.</a:t>
            </a:r>
          </a:p>
        </p:txBody>
      </p:sp>
      <p:sp>
        <p:nvSpPr>
          <p:cNvPr id="4098" name="Rectangle 2"/>
          <p:cNvSpPr>
            <a:spLocks noGrp="1" noChangeArrowheads="1"/>
          </p:cNvSpPr>
          <p:nvPr>
            <p:ph type="ctrTitle"/>
          </p:nvPr>
        </p:nvSpPr>
        <p:spPr>
          <a:xfrm>
            <a:off x="396875" y="2624138"/>
            <a:ext cx="8375650" cy="576262"/>
          </a:xfrm>
        </p:spPr>
        <p:txBody>
          <a:bodyPr/>
          <a:lstStyle>
            <a:lvl1pPr algn="ctr">
              <a:defRPr sz="4200"/>
            </a:lvl1pPr>
          </a:lstStyle>
          <a:p>
            <a:r>
              <a:rPr lang="en-US" dirty="0"/>
              <a:t>Click to edit Master title style</a:t>
            </a:r>
          </a:p>
        </p:txBody>
      </p:sp>
      <p:sp>
        <p:nvSpPr>
          <p:cNvPr id="4099" name="Rectangle 3"/>
          <p:cNvSpPr>
            <a:spLocks noGrp="1" noChangeArrowheads="1"/>
          </p:cNvSpPr>
          <p:nvPr>
            <p:ph type="subTitle" idx="1"/>
          </p:nvPr>
        </p:nvSpPr>
        <p:spPr>
          <a:xfrm>
            <a:off x="1371600" y="3838575"/>
            <a:ext cx="6400800" cy="369888"/>
          </a:xfrm>
        </p:spPr>
        <p:txBody>
          <a:bodyPr/>
          <a:lstStyle>
            <a:lvl1pPr marL="0" indent="0" algn="ctr">
              <a:buFontTx/>
              <a:buNone/>
              <a:defRPr sz="2700"/>
            </a:lvl1pPr>
          </a:lstStyle>
          <a:p>
            <a:r>
              <a:rPr lang="en-US"/>
              <a:t>Click to edit Master subtitle style</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0375" y="1628775"/>
            <a:ext cx="4098925" cy="106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1700" y="1628775"/>
            <a:ext cx="4098925" cy="106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4480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5"/>
            <a:ext cx="8337550" cy="498598"/>
          </a:xfrm>
        </p:spPr>
        <p:txBody>
          <a:bodyPr/>
          <a:lstStyle>
            <a:lvl1pPr>
              <a:defRPr>
                <a:effectLst/>
              </a:defRPr>
            </a:lvl1pPr>
          </a:lstStyle>
          <a:p>
            <a:r>
              <a:rPr lang="en-US" dirty="0" smtClean="0"/>
              <a:t>Click to edit Master title style</a:t>
            </a:r>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619125"/>
            <a:ext cx="2093912" cy="20748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30213" y="619125"/>
            <a:ext cx="6134100" cy="2074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5"/>
            <a:ext cx="8337550" cy="493713"/>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460375" y="1628775"/>
            <a:ext cx="8350250" cy="1065213"/>
          </a:xfrm>
        </p:spPr>
        <p:txBody>
          <a:bodyPr/>
          <a:lstStyle/>
          <a:p>
            <a:pPr lvl="0"/>
            <a:endParaRPr lang="en-US" noProof="0" smtClean="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5"/>
            <a:ext cx="8337550" cy="493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0375" y="1628775"/>
            <a:ext cx="4098925" cy="106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11700" y="1628775"/>
            <a:ext cx="4098925" cy="1065213"/>
          </a:xfrm>
        </p:spPr>
        <p:txBody>
          <a:bodyPr/>
          <a:lstStyle/>
          <a:p>
            <a:pPr lvl="0"/>
            <a:endParaRPr lang="en-US" noProof="0" smtClean="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rrowheads="1"/>
          </p:cNvPicPr>
          <p:nvPr/>
        </p:nvPicPr>
        <p:blipFill>
          <a:blip r:embed="rId2" cstate="print"/>
          <a:srcRect/>
          <a:stretch>
            <a:fillRect/>
          </a:stretch>
        </p:blipFill>
        <p:spPr bwMode="auto">
          <a:xfrm>
            <a:off x="2606675" y="3324225"/>
            <a:ext cx="3879850" cy="150813"/>
          </a:xfrm>
          <a:prstGeom prst="rect">
            <a:avLst/>
          </a:prstGeom>
          <a:noFill/>
          <a:ln w="12700">
            <a:noFill/>
            <a:miter lim="800000"/>
            <a:headEnd/>
            <a:tailEnd/>
          </a:ln>
        </p:spPr>
      </p:pic>
      <p:sp>
        <p:nvSpPr>
          <p:cNvPr id="5" name="JJSMTextObject"/>
          <p:cNvSpPr txBox="1"/>
          <p:nvPr userDrawn="1"/>
        </p:nvSpPr>
        <p:spPr>
          <a:xfrm rot="10800000">
            <a:off x="-115888" y="0"/>
            <a:ext cx="615951" cy="6858000"/>
          </a:xfrm>
          <a:prstGeom prst="rect">
            <a:avLst/>
          </a:prstGeom>
          <a:noFill/>
        </p:spPr>
        <p:txBody>
          <a:bodyPr vert="eaVert">
            <a:normAutofit/>
          </a:bodyPr>
          <a:lstStyle/>
          <a:p>
            <a:pPr algn="ctr">
              <a:defRPr/>
            </a:pPr>
            <a:r>
              <a:rPr lang="en-US" sz="1200" b="1" dirty="0">
                <a:solidFill>
                  <a:srgbClr val="FFFFFF"/>
                </a:solidFill>
                <a:latin typeface="Arial"/>
              </a:rPr>
              <a:t>Intended for promotional use only. Subject to local regulatory review prior to external use.</a:t>
            </a:r>
          </a:p>
        </p:txBody>
      </p:sp>
      <p:sp>
        <p:nvSpPr>
          <p:cNvPr id="4098" name="Rectangle 2"/>
          <p:cNvSpPr>
            <a:spLocks noGrp="1" noChangeArrowheads="1"/>
          </p:cNvSpPr>
          <p:nvPr>
            <p:ph type="ctrTitle"/>
          </p:nvPr>
        </p:nvSpPr>
        <p:spPr>
          <a:xfrm>
            <a:off x="396875" y="2624138"/>
            <a:ext cx="8375650" cy="576262"/>
          </a:xfrm>
        </p:spPr>
        <p:txBody>
          <a:bodyPr/>
          <a:lstStyle>
            <a:lvl1pPr algn="ctr">
              <a:defRPr sz="4200"/>
            </a:lvl1pPr>
          </a:lstStyle>
          <a:p>
            <a:r>
              <a:rPr lang="en-US" dirty="0"/>
              <a:t>Click to edit Master title style</a:t>
            </a:r>
          </a:p>
        </p:txBody>
      </p:sp>
      <p:sp>
        <p:nvSpPr>
          <p:cNvPr id="4099" name="Rectangle 3"/>
          <p:cNvSpPr>
            <a:spLocks noGrp="1" noChangeArrowheads="1"/>
          </p:cNvSpPr>
          <p:nvPr>
            <p:ph type="subTitle" idx="1"/>
          </p:nvPr>
        </p:nvSpPr>
        <p:spPr>
          <a:xfrm>
            <a:off x="1371600" y="3838575"/>
            <a:ext cx="6400800" cy="369888"/>
          </a:xfrm>
        </p:spPr>
        <p:txBody>
          <a:bodyPr/>
          <a:lstStyle>
            <a:lvl1pPr marL="0" indent="0" algn="ctr">
              <a:buFontTx/>
              <a:buNone/>
              <a:defRPr sz="2700"/>
            </a:lvl1pPr>
          </a:lstStyle>
          <a:p>
            <a:r>
              <a:rPr lang="en-US"/>
              <a:t>Click to edit Master subtitle style</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0375" y="1628775"/>
            <a:ext cx="4098925" cy="106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1700" y="1628775"/>
            <a:ext cx="4098925" cy="106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4480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5"/>
            <a:ext cx="8337550" cy="498598"/>
          </a:xfrm>
        </p:spPr>
        <p:txBody>
          <a:bodyPr/>
          <a:lstStyle>
            <a:lvl1pPr>
              <a:defRPr>
                <a:effectLst/>
              </a:defRPr>
            </a:lvl1pPr>
          </a:lstStyle>
          <a:p>
            <a:r>
              <a:rPr lang="en-US" dirty="0" smtClean="0"/>
              <a:t>Click to edit Master title style</a:t>
            </a:r>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619125"/>
            <a:ext cx="2093912" cy="20748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30213" y="619125"/>
            <a:ext cx="6134100" cy="2074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5"/>
            <a:ext cx="8337550" cy="493713"/>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460375" y="1628775"/>
            <a:ext cx="8350250" cy="1065213"/>
          </a:xfrm>
        </p:spPr>
        <p:txBody>
          <a:bodyPr/>
          <a:lstStyle/>
          <a:p>
            <a:pPr lvl="0"/>
            <a:endParaRPr lang="en-US" noProof="0" smtClean="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5"/>
            <a:ext cx="8337550" cy="493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0375" y="1628775"/>
            <a:ext cx="4098925" cy="106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11700" y="1628775"/>
            <a:ext cx="4098925" cy="1065213"/>
          </a:xfrm>
        </p:spPr>
        <p:txBody>
          <a:bodyPr/>
          <a:lstStyle/>
          <a:p>
            <a:pPr lvl="0"/>
            <a:endParaRPr lang="en-US" noProof="0" smtClean="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bwMode="auto">
          <a:xfrm>
            <a:off x="430213" y="619125"/>
            <a:ext cx="8337550" cy="49371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536575" y="1628775"/>
            <a:ext cx="8045450" cy="2008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bla bla bla</a:t>
            </a:r>
          </a:p>
          <a:p>
            <a:pPr lvl="3"/>
            <a:r>
              <a:rPr lang="en-US" altLang="en-US" smtClean="0"/>
              <a:t>Blah blah blah</a:t>
            </a:r>
          </a:p>
          <a:p>
            <a:pPr lvl="4"/>
            <a:r>
              <a:rPr lang="en-US" altLang="en-US" smtClean="0"/>
              <a:t>Blah blah blah</a:t>
            </a:r>
          </a:p>
        </p:txBody>
      </p:sp>
      <p:grpSp>
        <p:nvGrpSpPr>
          <p:cNvPr id="17412" name="Group 4"/>
          <p:cNvGrpSpPr>
            <a:grpSpLocks/>
          </p:cNvGrpSpPr>
          <p:nvPr/>
        </p:nvGrpSpPr>
        <p:grpSpPr bwMode="auto">
          <a:xfrm>
            <a:off x="312738" y="1187450"/>
            <a:ext cx="8831262" cy="77788"/>
            <a:chOff x="222" y="688"/>
            <a:chExt cx="6258" cy="49"/>
          </a:xfrm>
        </p:grpSpPr>
        <p:sp>
          <p:nvSpPr>
            <p:cNvPr id="448517" name="Rectangle 5"/>
            <p:cNvSpPr>
              <a:spLocks noChangeArrowheads="1"/>
            </p:cNvSpPr>
            <p:nvPr/>
          </p:nvSpPr>
          <p:spPr bwMode="auto">
            <a:xfrm>
              <a:off x="982" y="688"/>
              <a:ext cx="2992" cy="49"/>
            </a:xfrm>
            <a:prstGeom prst="rect">
              <a:avLst/>
            </a:prstGeom>
            <a:gradFill rotWithShape="0">
              <a:gsLst>
                <a:gs pos="0">
                  <a:srgbClr val="6699FF"/>
                </a:gs>
                <a:gs pos="100000">
                  <a:srgbClr val="0033CC"/>
                </a:gs>
              </a:gsLst>
              <a:lin ang="0" scaled="1"/>
            </a:gradFill>
            <a:ln w="9525">
              <a:noFill/>
              <a:miter lim="800000"/>
              <a:headEnd/>
              <a:tailEnd/>
            </a:ln>
            <a:effectLst/>
          </p:spPr>
          <p:txBody>
            <a:bodyPr wrap="none" anchor="ctr"/>
            <a:lstStyle/>
            <a:p>
              <a:pPr eaLnBrk="0" hangingPunct="0">
                <a:defRPr/>
              </a:pPr>
              <a:endParaRPr lang="en-US" dirty="0">
                <a:solidFill>
                  <a:srgbClr val="FFFFFF"/>
                </a:solidFill>
              </a:endParaRPr>
            </a:p>
          </p:txBody>
        </p:sp>
        <p:sp>
          <p:nvSpPr>
            <p:cNvPr id="448518" name="Rectangle 6"/>
            <p:cNvSpPr>
              <a:spLocks noChangeArrowheads="1"/>
            </p:cNvSpPr>
            <p:nvPr/>
          </p:nvSpPr>
          <p:spPr bwMode="auto">
            <a:xfrm>
              <a:off x="222" y="688"/>
              <a:ext cx="773" cy="49"/>
            </a:xfrm>
            <a:prstGeom prst="rect">
              <a:avLst/>
            </a:prstGeom>
            <a:gradFill rotWithShape="0">
              <a:gsLst>
                <a:gs pos="0">
                  <a:srgbClr val="0033CC"/>
                </a:gs>
                <a:gs pos="100000">
                  <a:srgbClr val="6699FF"/>
                </a:gs>
              </a:gsLst>
              <a:lin ang="0" scaled="1"/>
            </a:gradFill>
            <a:ln w="9525">
              <a:noFill/>
              <a:miter lim="800000"/>
              <a:headEnd/>
              <a:tailEnd/>
            </a:ln>
            <a:effectLst/>
          </p:spPr>
          <p:txBody>
            <a:bodyPr wrap="none" anchor="ctr"/>
            <a:lstStyle/>
            <a:p>
              <a:pPr eaLnBrk="0" hangingPunct="0">
                <a:defRPr/>
              </a:pPr>
              <a:endParaRPr lang="en-US" dirty="0">
                <a:solidFill>
                  <a:srgbClr val="FFFFFF"/>
                </a:solidFill>
              </a:endParaRPr>
            </a:p>
          </p:txBody>
        </p:sp>
        <p:sp>
          <p:nvSpPr>
            <p:cNvPr id="448519" name="Rectangle 7"/>
            <p:cNvSpPr>
              <a:spLocks noChangeArrowheads="1"/>
            </p:cNvSpPr>
            <p:nvPr/>
          </p:nvSpPr>
          <p:spPr bwMode="auto">
            <a:xfrm>
              <a:off x="3958" y="688"/>
              <a:ext cx="2522" cy="47"/>
            </a:xfrm>
            <a:prstGeom prst="rect">
              <a:avLst/>
            </a:prstGeom>
            <a:solidFill>
              <a:srgbClr val="0033CC"/>
            </a:solidFill>
            <a:ln w="9525">
              <a:noFill/>
              <a:miter lim="800000"/>
              <a:headEnd/>
              <a:tailEnd/>
            </a:ln>
            <a:effectLst/>
          </p:spPr>
          <p:txBody>
            <a:bodyPr wrap="none" anchor="ctr"/>
            <a:lstStyle/>
            <a:p>
              <a:pPr eaLnBrk="0" hangingPunct="0">
                <a:defRPr/>
              </a:pPr>
              <a:endParaRPr lang="en-US" dirty="0">
                <a:solidFill>
                  <a:srgbClr val="FFFFFF"/>
                </a:solidFill>
              </a:endParaRPr>
            </a:p>
          </p:txBody>
        </p:sp>
      </p:grpSp>
      <p:sp>
        <p:nvSpPr>
          <p:cNvPr id="448520" name="Text Box 8"/>
          <p:cNvSpPr txBox="1">
            <a:spLocks noChangeArrowheads="1"/>
          </p:cNvSpPr>
          <p:nvPr/>
        </p:nvSpPr>
        <p:spPr bwMode="auto">
          <a:xfrm>
            <a:off x="8480425" y="76200"/>
            <a:ext cx="600075" cy="304800"/>
          </a:xfrm>
          <a:prstGeom prst="rect">
            <a:avLst/>
          </a:prstGeom>
          <a:noFill/>
          <a:ln w="9525">
            <a:noFill/>
            <a:miter lim="800000"/>
            <a:headEnd/>
            <a:tailEnd/>
          </a:ln>
          <a:effectLst/>
        </p:spPr>
        <p:txBody>
          <a:bodyPr>
            <a:spAutoFit/>
          </a:bodyPr>
          <a:lstStyle/>
          <a:p>
            <a:pPr algn="ctr" eaLnBrk="0" hangingPunct="0">
              <a:spcBef>
                <a:spcPct val="50000"/>
              </a:spcBef>
              <a:defRPr/>
            </a:pPr>
            <a:fld id="{D29B90CE-067B-4C7B-AB9D-B443FDA63411}" type="slidenum">
              <a:rPr lang="en-US" sz="1400">
                <a:solidFill>
                  <a:srgbClr val="FFFFFF"/>
                </a:solidFill>
                <a:latin typeface="Arial" pitchFamily="34" charset="0"/>
              </a:rPr>
              <a:pPr algn="ctr" eaLnBrk="0" hangingPunct="0">
                <a:spcBef>
                  <a:spcPct val="50000"/>
                </a:spcBef>
                <a:defRPr/>
              </a:pPr>
              <a:t>‹#›</a:t>
            </a:fld>
            <a:endParaRPr lang="en-US" sz="1400" dirty="0">
              <a:solidFill>
                <a:srgbClr val="FFFFFF"/>
              </a:solidFill>
              <a:latin typeface="Arial" pitchFamily="34" charset="0"/>
            </a:endParaRPr>
          </a:p>
        </p:txBody>
      </p:sp>
    </p:spTree>
  </p:cSld>
  <p:clrMap bg1="dk2" tx1="lt1" bg2="dk1" tx2="lt2" accent1="accent1" accent2="accent2" accent3="accent3" accent4="accent4" accent5="accent5" accent6="accent6" hlink="hlink" folHlink="folHlink"/>
  <p:sldLayoutIdLst>
    <p:sldLayoutId id="2147484395"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471" r:id="rId12"/>
    <p:sldLayoutId id="2147484514" r:id="rId13"/>
    <p:sldLayoutId id="2147484515" r:id="rId14"/>
  </p:sldLayoutIdLst>
  <p:transition/>
  <p:txStyles>
    <p:titleStyle>
      <a:lvl1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9pPr>
    </p:titleStyle>
    <p:bodyStyle>
      <a:lvl1pPr marL="223838" indent="-223838" algn="l" rtl="0" eaLnBrk="0" fontAlgn="base" hangingPunct="0">
        <a:lnSpc>
          <a:spcPct val="90000"/>
        </a:lnSpc>
        <a:spcBef>
          <a:spcPct val="60000"/>
        </a:spcBef>
        <a:spcAft>
          <a:spcPct val="0"/>
        </a:spcAft>
        <a:buClr>
          <a:schemeClr val="tx2"/>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tx2"/>
        </a:buClr>
        <a:buChar char="–"/>
        <a:defRPr sz="2400" b="1">
          <a:solidFill>
            <a:schemeClr val="tx1"/>
          </a:solidFill>
          <a:latin typeface="+mn-lt"/>
        </a:defRPr>
      </a:lvl2pPr>
      <a:lvl3pPr marL="1143000" indent="-228600" algn="l" rtl="0" eaLnBrk="0" fontAlgn="base" hangingPunct="0">
        <a:lnSpc>
          <a:spcPct val="90000"/>
        </a:lnSpc>
        <a:spcBef>
          <a:spcPct val="20000"/>
        </a:spcBef>
        <a:spcAft>
          <a:spcPct val="0"/>
        </a:spcAft>
        <a:buClr>
          <a:schemeClr val="tx2"/>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tx2"/>
        </a:buClr>
        <a:buChar char="•"/>
        <a:defRPr sz="2400" b="1">
          <a:solidFill>
            <a:schemeClr val="tx1"/>
          </a:solidFill>
          <a:latin typeface="+mn-lt"/>
        </a:defRPr>
      </a:lvl5pPr>
      <a:lvl6pPr marL="2514600" indent="-228600" algn="l" rtl="0" eaLnBrk="0" fontAlgn="base" hangingPunct="0">
        <a:spcBef>
          <a:spcPct val="20000"/>
        </a:spcBef>
        <a:spcAft>
          <a:spcPct val="0"/>
        </a:spcAft>
        <a:buClr>
          <a:schemeClr val="tx2"/>
        </a:buClr>
        <a:buChar char="•"/>
        <a:defRPr sz="2400" b="1">
          <a:solidFill>
            <a:schemeClr val="tx1"/>
          </a:solidFill>
          <a:latin typeface="+mn-lt"/>
        </a:defRPr>
      </a:lvl6pPr>
      <a:lvl7pPr marL="2971800" indent="-228600" algn="l" rtl="0" eaLnBrk="0" fontAlgn="base" hangingPunct="0">
        <a:spcBef>
          <a:spcPct val="20000"/>
        </a:spcBef>
        <a:spcAft>
          <a:spcPct val="0"/>
        </a:spcAft>
        <a:buClr>
          <a:schemeClr val="tx2"/>
        </a:buClr>
        <a:buChar char="•"/>
        <a:defRPr sz="2400" b="1">
          <a:solidFill>
            <a:schemeClr val="tx1"/>
          </a:solidFill>
          <a:latin typeface="+mn-lt"/>
        </a:defRPr>
      </a:lvl7pPr>
      <a:lvl8pPr marL="3429000" indent="-228600" algn="l" rtl="0" eaLnBrk="0" fontAlgn="base" hangingPunct="0">
        <a:spcBef>
          <a:spcPct val="20000"/>
        </a:spcBef>
        <a:spcAft>
          <a:spcPct val="0"/>
        </a:spcAft>
        <a:buClr>
          <a:schemeClr val="tx2"/>
        </a:buClr>
        <a:buChar char="•"/>
        <a:defRPr sz="2400" b="1">
          <a:solidFill>
            <a:schemeClr val="tx1"/>
          </a:solidFill>
          <a:latin typeface="+mn-lt"/>
        </a:defRPr>
      </a:lvl8pPr>
      <a:lvl9pPr marL="3886200" indent="-228600" algn="l" rtl="0" eaLnBrk="0" fontAlgn="base" hangingPunct="0">
        <a:spcBef>
          <a:spcPct val="20000"/>
        </a:spcBef>
        <a:spcAft>
          <a:spcPct val="0"/>
        </a:spcAft>
        <a:buClr>
          <a:schemeClr val="tx2"/>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bwMode="auto">
          <a:xfrm>
            <a:off x="319088" y="1095375"/>
            <a:ext cx="8472487" cy="4435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gray">
          <a:xfrm>
            <a:off x="8593138" y="6507163"/>
            <a:ext cx="350837" cy="184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eaLnBrk="0" hangingPunct="0">
              <a:defRPr sz="600" smtClean="0">
                <a:solidFill>
                  <a:srgbClr val="FFFFFF"/>
                </a:solidFill>
                <a:latin typeface="Verdana" pitchFamily="34" charset="0"/>
                <a:cs typeface="+mn-cs"/>
              </a:defRPr>
            </a:lvl1pPr>
          </a:lstStyle>
          <a:p>
            <a:pPr>
              <a:defRPr/>
            </a:pPr>
            <a:fld id="{3B84A654-A11A-4819-9C34-F844FC84B101}" type="slidenum">
              <a:rPr lang="en-US"/>
              <a:pPr>
                <a:defRPr/>
              </a:pPr>
              <a:t>‹#›</a:t>
            </a:fld>
            <a:endParaRPr lang="en-US" dirty="0"/>
          </a:p>
        </p:txBody>
      </p:sp>
      <p:cxnSp>
        <p:nvCxnSpPr>
          <p:cNvPr id="20484" name="Straight Connector 14"/>
          <p:cNvCxnSpPr>
            <a:cxnSpLocks noChangeShapeType="1"/>
          </p:cNvCxnSpPr>
          <p:nvPr/>
        </p:nvCxnSpPr>
        <p:spPr bwMode="auto">
          <a:xfrm rot="5400000">
            <a:off x="8555832" y="6598444"/>
            <a:ext cx="127000" cy="1587"/>
          </a:xfrm>
          <a:prstGeom prst="line">
            <a:avLst/>
          </a:prstGeom>
          <a:noFill/>
          <a:ln w="9525" algn="ctr">
            <a:solidFill>
              <a:srgbClr val="FFFFFF"/>
            </a:solidFill>
            <a:round/>
            <a:headEnd/>
            <a:tailEnd/>
          </a:ln>
        </p:spPr>
      </p:cxnSp>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Lst>
  <p:hf hdr="0" ftr="0" dt="0"/>
  <p:txStyles>
    <p:titleStyle>
      <a:lvl1pPr algn="l" rtl="0" eaLnBrk="0" fontAlgn="base" hangingPunct="0">
        <a:spcBef>
          <a:spcPct val="0"/>
        </a:spcBef>
        <a:spcAft>
          <a:spcPct val="0"/>
        </a:spcAft>
        <a:defRPr sz="2600">
          <a:solidFill>
            <a:schemeClr val="accent1"/>
          </a:solidFill>
          <a:latin typeface="+mj-lt"/>
          <a:ea typeface="+mj-ea"/>
          <a:cs typeface="+mj-cs"/>
        </a:defRPr>
      </a:lvl1pPr>
      <a:lvl2pPr algn="l" rtl="0" eaLnBrk="0" fontAlgn="base" hangingPunct="0">
        <a:spcBef>
          <a:spcPct val="0"/>
        </a:spcBef>
        <a:spcAft>
          <a:spcPct val="0"/>
        </a:spcAft>
        <a:defRPr sz="2600">
          <a:solidFill>
            <a:schemeClr val="accent1"/>
          </a:solidFill>
          <a:latin typeface="Verdana" charset="0"/>
        </a:defRPr>
      </a:lvl2pPr>
      <a:lvl3pPr algn="l" rtl="0" eaLnBrk="0" fontAlgn="base" hangingPunct="0">
        <a:spcBef>
          <a:spcPct val="0"/>
        </a:spcBef>
        <a:spcAft>
          <a:spcPct val="0"/>
        </a:spcAft>
        <a:defRPr sz="2600">
          <a:solidFill>
            <a:schemeClr val="accent1"/>
          </a:solidFill>
          <a:latin typeface="Verdana" charset="0"/>
        </a:defRPr>
      </a:lvl3pPr>
      <a:lvl4pPr algn="l" rtl="0" eaLnBrk="0" fontAlgn="base" hangingPunct="0">
        <a:spcBef>
          <a:spcPct val="0"/>
        </a:spcBef>
        <a:spcAft>
          <a:spcPct val="0"/>
        </a:spcAft>
        <a:defRPr sz="2600">
          <a:solidFill>
            <a:schemeClr val="accent1"/>
          </a:solidFill>
          <a:latin typeface="Verdana" charset="0"/>
        </a:defRPr>
      </a:lvl4pPr>
      <a:lvl5pPr algn="l" rtl="0" eaLnBrk="0" fontAlgn="base" hangingPunct="0">
        <a:spcBef>
          <a:spcPct val="0"/>
        </a:spcBef>
        <a:spcAft>
          <a:spcPct val="0"/>
        </a:spcAft>
        <a:defRPr sz="2600">
          <a:solidFill>
            <a:schemeClr val="accent1"/>
          </a:solidFill>
          <a:latin typeface="Verdana" charset="0"/>
        </a:defRPr>
      </a:lvl5pPr>
      <a:lvl6pPr marL="457200" algn="l" rtl="0" eaLnBrk="1" fontAlgn="base" hangingPunct="1">
        <a:spcBef>
          <a:spcPct val="0"/>
        </a:spcBef>
        <a:spcAft>
          <a:spcPct val="0"/>
        </a:spcAft>
        <a:defRPr sz="2600">
          <a:solidFill>
            <a:schemeClr val="folHlink"/>
          </a:solidFill>
          <a:latin typeface="Verdana" charset="0"/>
        </a:defRPr>
      </a:lvl6pPr>
      <a:lvl7pPr marL="914400" algn="l" rtl="0" eaLnBrk="1" fontAlgn="base" hangingPunct="1">
        <a:spcBef>
          <a:spcPct val="0"/>
        </a:spcBef>
        <a:spcAft>
          <a:spcPct val="0"/>
        </a:spcAft>
        <a:defRPr sz="2600">
          <a:solidFill>
            <a:schemeClr val="folHlink"/>
          </a:solidFill>
          <a:latin typeface="Verdana" charset="0"/>
        </a:defRPr>
      </a:lvl7pPr>
      <a:lvl8pPr marL="1371600" algn="l" rtl="0" eaLnBrk="1" fontAlgn="base" hangingPunct="1">
        <a:spcBef>
          <a:spcPct val="0"/>
        </a:spcBef>
        <a:spcAft>
          <a:spcPct val="0"/>
        </a:spcAft>
        <a:defRPr sz="2600">
          <a:solidFill>
            <a:schemeClr val="folHlink"/>
          </a:solidFill>
          <a:latin typeface="Verdana" charset="0"/>
        </a:defRPr>
      </a:lvl8pPr>
      <a:lvl9pPr marL="1828800" algn="l" rtl="0" eaLnBrk="1" fontAlgn="base" hangingPunct="1">
        <a:spcBef>
          <a:spcPct val="0"/>
        </a:spcBef>
        <a:spcAft>
          <a:spcPct val="0"/>
        </a:spcAft>
        <a:defRPr sz="2600">
          <a:solidFill>
            <a:schemeClr val="folHlink"/>
          </a:solidFill>
          <a:latin typeface="Verdana" charset="0"/>
        </a:defRPr>
      </a:lvl9pPr>
    </p:titleStyle>
    <p:bodyStyle>
      <a:lvl1pPr marL="230188" indent="-230188" algn="l" rtl="0" eaLnBrk="0" fontAlgn="base" hangingPunct="0">
        <a:spcBef>
          <a:spcPts val="2000"/>
        </a:spcBef>
        <a:spcAft>
          <a:spcPct val="0"/>
        </a:spcAft>
        <a:buClr>
          <a:schemeClr val="tx2"/>
        </a:buClr>
        <a:buChar char="•"/>
        <a:defRPr sz="2000">
          <a:solidFill>
            <a:srgbClr val="505050"/>
          </a:solidFill>
          <a:latin typeface="+mn-lt"/>
          <a:ea typeface="+mn-ea"/>
          <a:cs typeface="+mn-cs"/>
        </a:defRPr>
      </a:lvl1pPr>
      <a:lvl2pPr marL="569913" indent="-227013" algn="l" rtl="0" eaLnBrk="0" fontAlgn="base" hangingPunct="0">
        <a:spcBef>
          <a:spcPts val="1200"/>
        </a:spcBef>
        <a:spcAft>
          <a:spcPct val="0"/>
        </a:spcAft>
        <a:buClr>
          <a:schemeClr val="tx2"/>
        </a:buClr>
        <a:buChar char="–"/>
        <a:defRPr>
          <a:solidFill>
            <a:srgbClr val="505050"/>
          </a:solidFill>
          <a:latin typeface="+mn-lt"/>
        </a:defRPr>
      </a:lvl2pPr>
      <a:lvl3pPr marL="912813" indent="-227013" algn="l" rtl="0" eaLnBrk="0" fontAlgn="base" hangingPunct="0">
        <a:spcBef>
          <a:spcPts val="600"/>
        </a:spcBef>
        <a:spcAft>
          <a:spcPct val="0"/>
        </a:spcAft>
        <a:buClr>
          <a:schemeClr val="tx2"/>
        </a:buClr>
        <a:buChar char="•"/>
        <a:defRPr sz="1600">
          <a:solidFill>
            <a:srgbClr val="505050"/>
          </a:solidFill>
          <a:latin typeface="+mn-lt"/>
        </a:defRPr>
      </a:lvl3pPr>
      <a:lvl4pPr marL="1252538" indent="-220663" algn="l" rtl="0" eaLnBrk="0" fontAlgn="base" hangingPunct="0">
        <a:spcBef>
          <a:spcPts val="600"/>
        </a:spcBef>
        <a:spcAft>
          <a:spcPct val="0"/>
        </a:spcAft>
        <a:buClr>
          <a:schemeClr val="tx2"/>
        </a:buClr>
        <a:buChar char="–"/>
        <a:defRPr sz="1400">
          <a:solidFill>
            <a:srgbClr val="505050"/>
          </a:solidFill>
          <a:latin typeface="+mn-lt"/>
        </a:defRPr>
      </a:lvl4pPr>
      <a:lvl5pPr marL="1601788" indent="-230188" algn="l" rtl="0" eaLnBrk="0" fontAlgn="base" hangingPunct="0">
        <a:spcBef>
          <a:spcPts val="600"/>
        </a:spcBef>
        <a:spcAft>
          <a:spcPct val="0"/>
        </a:spcAft>
        <a:buClr>
          <a:schemeClr val="tx2"/>
        </a:buClr>
        <a:buFont typeface="Arial" pitchFamily="34" charset="0"/>
        <a:buChar char="–"/>
        <a:defRPr sz="1200">
          <a:solidFill>
            <a:srgbClr val="505050"/>
          </a:solidFill>
          <a:latin typeface="+mn-lt"/>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bwMode="auto">
          <a:xfrm>
            <a:off x="319088" y="1095375"/>
            <a:ext cx="8472487" cy="4435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gray">
          <a:xfrm>
            <a:off x="8593138" y="6507163"/>
            <a:ext cx="350837" cy="184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eaLnBrk="0" hangingPunct="0">
              <a:defRPr sz="600" smtClean="0">
                <a:solidFill>
                  <a:srgbClr val="FFFFFF"/>
                </a:solidFill>
                <a:latin typeface="Verdana" pitchFamily="34" charset="0"/>
                <a:cs typeface="+mn-cs"/>
              </a:defRPr>
            </a:lvl1pPr>
          </a:lstStyle>
          <a:p>
            <a:pPr>
              <a:defRPr/>
            </a:pPr>
            <a:fld id="{94C04ACB-F527-4A5D-B960-15B07D64FC0D}" type="slidenum">
              <a:rPr lang="en-US"/>
              <a:pPr>
                <a:defRPr/>
              </a:pPr>
              <a:t>‹#›</a:t>
            </a:fld>
            <a:endParaRPr lang="en-US" dirty="0"/>
          </a:p>
        </p:txBody>
      </p:sp>
      <p:cxnSp>
        <p:nvCxnSpPr>
          <p:cNvPr id="25604" name="Straight Connector 14"/>
          <p:cNvCxnSpPr>
            <a:cxnSpLocks noChangeShapeType="1"/>
          </p:cNvCxnSpPr>
          <p:nvPr/>
        </p:nvCxnSpPr>
        <p:spPr bwMode="auto">
          <a:xfrm rot="5400000">
            <a:off x="8555832" y="6598444"/>
            <a:ext cx="127000" cy="1587"/>
          </a:xfrm>
          <a:prstGeom prst="line">
            <a:avLst/>
          </a:prstGeom>
          <a:noFill/>
          <a:ln w="9525" algn="ctr">
            <a:solidFill>
              <a:srgbClr val="FFFFFF"/>
            </a:solidFill>
            <a:round/>
            <a:headEnd/>
            <a:tailEnd/>
          </a:ln>
        </p:spPr>
      </p:cxnSp>
    </p:spTree>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Lst>
  <p:hf hdr="0" ftr="0" dt="0"/>
  <p:txStyles>
    <p:titleStyle>
      <a:lvl1pPr algn="l" rtl="0" eaLnBrk="0" fontAlgn="base" hangingPunct="0">
        <a:spcBef>
          <a:spcPct val="0"/>
        </a:spcBef>
        <a:spcAft>
          <a:spcPct val="0"/>
        </a:spcAft>
        <a:defRPr sz="2600">
          <a:solidFill>
            <a:schemeClr val="accent1"/>
          </a:solidFill>
          <a:latin typeface="+mj-lt"/>
          <a:ea typeface="+mj-ea"/>
          <a:cs typeface="+mj-cs"/>
        </a:defRPr>
      </a:lvl1pPr>
      <a:lvl2pPr algn="l" rtl="0" eaLnBrk="0" fontAlgn="base" hangingPunct="0">
        <a:spcBef>
          <a:spcPct val="0"/>
        </a:spcBef>
        <a:spcAft>
          <a:spcPct val="0"/>
        </a:spcAft>
        <a:defRPr sz="2600">
          <a:solidFill>
            <a:schemeClr val="accent1"/>
          </a:solidFill>
          <a:latin typeface="Verdana" charset="0"/>
        </a:defRPr>
      </a:lvl2pPr>
      <a:lvl3pPr algn="l" rtl="0" eaLnBrk="0" fontAlgn="base" hangingPunct="0">
        <a:spcBef>
          <a:spcPct val="0"/>
        </a:spcBef>
        <a:spcAft>
          <a:spcPct val="0"/>
        </a:spcAft>
        <a:defRPr sz="2600">
          <a:solidFill>
            <a:schemeClr val="accent1"/>
          </a:solidFill>
          <a:latin typeface="Verdana" charset="0"/>
        </a:defRPr>
      </a:lvl3pPr>
      <a:lvl4pPr algn="l" rtl="0" eaLnBrk="0" fontAlgn="base" hangingPunct="0">
        <a:spcBef>
          <a:spcPct val="0"/>
        </a:spcBef>
        <a:spcAft>
          <a:spcPct val="0"/>
        </a:spcAft>
        <a:defRPr sz="2600">
          <a:solidFill>
            <a:schemeClr val="accent1"/>
          </a:solidFill>
          <a:latin typeface="Verdana" charset="0"/>
        </a:defRPr>
      </a:lvl4pPr>
      <a:lvl5pPr algn="l" rtl="0" eaLnBrk="0" fontAlgn="base" hangingPunct="0">
        <a:spcBef>
          <a:spcPct val="0"/>
        </a:spcBef>
        <a:spcAft>
          <a:spcPct val="0"/>
        </a:spcAft>
        <a:defRPr sz="2600">
          <a:solidFill>
            <a:schemeClr val="accent1"/>
          </a:solidFill>
          <a:latin typeface="Verdana" charset="0"/>
        </a:defRPr>
      </a:lvl5pPr>
      <a:lvl6pPr marL="457200" algn="l" rtl="0" eaLnBrk="1" fontAlgn="base" hangingPunct="1">
        <a:spcBef>
          <a:spcPct val="0"/>
        </a:spcBef>
        <a:spcAft>
          <a:spcPct val="0"/>
        </a:spcAft>
        <a:defRPr sz="2600">
          <a:solidFill>
            <a:schemeClr val="folHlink"/>
          </a:solidFill>
          <a:latin typeface="Verdana" charset="0"/>
        </a:defRPr>
      </a:lvl6pPr>
      <a:lvl7pPr marL="914400" algn="l" rtl="0" eaLnBrk="1" fontAlgn="base" hangingPunct="1">
        <a:spcBef>
          <a:spcPct val="0"/>
        </a:spcBef>
        <a:spcAft>
          <a:spcPct val="0"/>
        </a:spcAft>
        <a:defRPr sz="2600">
          <a:solidFill>
            <a:schemeClr val="folHlink"/>
          </a:solidFill>
          <a:latin typeface="Verdana" charset="0"/>
        </a:defRPr>
      </a:lvl7pPr>
      <a:lvl8pPr marL="1371600" algn="l" rtl="0" eaLnBrk="1" fontAlgn="base" hangingPunct="1">
        <a:spcBef>
          <a:spcPct val="0"/>
        </a:spcBef>
        <a:spcAft>
          <a:spcPct val="0"/>
        </a:spcAft>
        <a:defRPr sz="2600">
          <a:solidFill>
            <a:schemeClr val="folHlink"/>
          </a:solidFill>
          <a:latin typeface="Verdana" charset="0"/>
        </a:defRPr>
      </a:lvl8pPr>
      <a:lvl9pPr marL="1828800" algn="l" rtl="0" eaLnBrk="1" fontAlgn="base" hangingPunct="1">
        <a:spcBef>
          <a:spcPct val="0"/>
        </a:spcBef>
        <a:spcAft>
          <a:spcPct val="0"/>
        </a:spcAft>
        <a:defRPr sz="2600">
          <a:solidFill>
            <a:schemeClr val="folHlink"/>
          </a:solidFill>
          <a:latin typeface="Verdana" charset="0"/>
        </a:defRPr>
      </a:lvl9pPr>
    </p:titleStyle>
    <p:bodyStyle>
      <a:lvl1pPr marL="230188" indent="-230188" algn="l" rtl="0" eaLnBrk="0" fontAlgn="base" hangingPunct="0">
        <a:spcBef>
          <a:spcPts val="2000"/>
        </a:spcBef>
        <a:spcAft>
          <a:spcPct val="0"/>
        </a:spcAft>
        <a:buClr>
          <a:schemeClr val="tx2"/>
        </a:buClr>
        <a:buChar char="•"/>
        <a:defRPr sz="2000">
          <a:solidFill>
            <a:srgbClr val="505050"/>
          </a:solidFill>
          <a:latin typeface="+mn-lt"/>
          <a:ea typeface="+mn-ea"/>
          <a:cs typeface="+mn-cs"/>
        </a:defRPr>
      </a:lvl1pPr>
      <a:lvl2pPr marL="569913" indent="-227013" algn="l" rtl="0" eaLnBrk="0" fontAlgn="base" hangingPunct="0">
        <a:spcBef>
          <a:spcPts val="1200"/>
        </a:spcBef>
        <a:spcAft>
          <a:spcPct val="0"/>
        </a:spcAft>
        <a:buClr>
          <a:schemeClr val="tx2"/>
        </a:buClr>
        <a:buChar char="–"/>
        <a:defRPr>
          <a:solidFill>
            <a:srgbClr val="505050"/>
          </a:solidFill>
          <a:latin typeface="+mn-lt"/>
        </a:defRPr>
      </a:lvl2pPr>
      <a:lvl3pPr marL="912813" indent="-227013" algn="l" rtl="0" eaLnBrk="0" fontAlgn="base" hangingPunct="0">
        <a:spcBef>
          <a:spcPts val="600"/>
        </a:spcBef>
        <a:spcAft>
          <a:spcPct val="0"/>
        </a:spcAft>
        <a:buClr>
          <a:schemeClr val="tx2"/>
        </a:buClr>
        <a:buChar char="•"/>
        <a:defRPr sz="1600">
          <a:solidFill>
            <a:srgbClr val="505050"/>
          </a:solidFill>
          <a:latin typeface="+mn-lt"/>
        </a:defRPr>
      </a:lvl3pPr>
      <a:lvl4pPr marL="1252538" indent="-220663" algn="l" rtl="0" eaLnBrk="0" fontAlgn="base" hangingPunct="0">
        <a:spcBef>
          <a:spcPts val="600"/>
        </a:spcBef>
        <a:spcAft>
          <a:spcPct val="0"/>
        </a:spcAft>
        <a:buClr>
          <a:schemeClr val="tx2"/>
        </a:buClr>
        <a:buChar char="–"/>
        <a:defRPr sz="1400">
          <a:solidFill>
            <a:srgbClr val="505050"/>
          </a:solidFill>
          <a:latin typeface="+mn-lt"/>
        </a:defRPr>
      </a:lvl4pPr>
      <a:lvl5pPr marL="1601788" indent="-230188" algn="l" rtl="0" eaLnBrk="0" fontAlgn="base" hangingPunct="0">
        <a:spcBef>
          <a:spcPts val="600"/>
        </a:spcBef>
        <a:spcAft>
          <a:spcPct val="0"/>
        </a:spcAft>
        <a:buClr>
          <a:schemeClr val="tx2"/>
        </a:buClr>
        <a:buFont typeface="Arial" pitchFamily="34" charset="0"/>
        <a:buChar char="–"/>
        <a:defRPr sz="1200">
          <a:solidFill>
            <a:srgbClr val="505050"/>
          </a:solidFill>
          <a:latin typeface="+mn-lt"/>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bwMode="auto">
          <a:xfrm>
            <a:off x="319088" y="1095375"/>
            <a:ext cx="8472487" cy="4435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gray">
          <a:xfrm>
            <a:off x="8593138" y="6507163"/>
            <a:ext cx="350837" cy="184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eaLnBrk="0" hangingPunct="0">
              <a:defRPr sz="600" smtClean="0">
                <a:solidFill>
                  <a:srgbClr val="FFFFFF"/>
                </a:solidFill>
                <a:latin typeface="Verdana" pitchFamily="34" charset="0"/>
                <a:cs typeface="+mn-cs"/>
              </a:defRPr>
            </a:lvl1pPr>
          </a:lstStyle>
          <a:p>
            <a:pPr>
              <a:defRPr/>
            </a:pPr>
            <a:fld id="{A70B269B-8E58-4571-862E-46E4FECE5259}" type="slidenum">
              <a:rPr lang="en-US"/>
              <a:pPr>
                <a:defRPr/>
              </a:pPr>
              <a:t>‹#›</a:t>
            </a:fld>
            <a:endParaRPr lang="en-US" dirty="0"/>
          </a:p>
        </p:txBody>
      </p:sp>
      <p:cxnSp>
        <p:nvCxnSpPr>
          <p:cNvPr id="26628" name="Straight Connector 14"/>
          <p:cNvCxnSpPr>
            <a:cxnSpLocks noChangeShapeType="1"/>
          </p:cNvCxnSpPr>
          <p:nvPr/>
        </p:nvCxnSpPr>
        <p:spPr bwMode="auto">
          <a:xfrm rot="5400000">
            <a:off x="8555832" y="6598444"/>
            <a:ext cx="127000" cy="1587"/>
          </a:xfrm>
          <a:prstGeom prst="line">
            <a:avLst/>
          </a:prstGeom>
          <a:noFill/>
          <a:ln w="9525" algn="ctr">
            <a:solidFill>
              <a:srgbClr val="FFFFFF"/>
            </a:solidFill>
            <a:round/>
            <a:headEnd/>
            <a:tailEnd/>
          </a:ln>
        </p:spPr>
      </p:cxnSp>
    </p:spTree>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hf hdr="0" ftr="0" dt="0"/>
  <p:txStyles>
    <p:titleStyle>
      <a:lvl1pPr algn="l" rtl="0" eaLnBrk="0" fontAlgn="base" hangingPunct="0">
        <a:spcBef>
          <a:spcPct val="0"/>
        </a:spcBef>
        <a:spcAft>
          <a:spcPct val="0"/>
        </a:spcAft>
        <a:defRPr sz="2600">
          <a:solidFill>
            <a:schemeClr val="accent1"/>
          </a:solidFill>
          <a:latin typeface="+mj-lt"/>
          <a:ea typeface="+mj-ea"/>
          <a:cs typeface="+mj-cs"/>
        </a:defRPr>
      </a:lvl1pPr>
      <a:lvl2pPr algn="l" rtl="0" eaLnBrk="0" fontAlgn="base" hangingPunct="0">
        <a:spcBef>
          <a:spcPct val="0"/>
        </a:spcBef>
        <a:spcAft>
          <a:spcPct val="0"/>
        </a:spcAft>
        <a:defRPr sz="2600">
          <a:solidFill>
            <a:schemeClr val="accent1"/>
          </a:solidFill>
          <a:latin typeface="Verdana" charset="0"/>
        </a:defRPr>
      </a:lvl2pPr>
      <a:lvl3pPr algn="l" rtl="0" eaLnBrk="0" fontAlgn="base" hangingPunct="0">
        <a:spcBef>
          <a:spcPct val="0"/>
        </a:spcBef>
        <a:spcAft>
          <a:spcPct val="0"/>
        </a:spcAft>
        <a:defRPr sz="2600">
          <a:solidFill>
            <a:schemeClr val="accent1"/>
          </a:solidFill>
          <a:latin typeface="Verdana" charset="0"/>
        </a:defRPr>
      </a:lvl3pPr>
      <a:lvl4pPr algn="l" rtl="0" eaLnBrk="0" fontAlgn="base" hangingPunct="0">
        <a:spcBef>
          <a:spcPct val="0"/>
        </a:spcBef>
        <a:spcAft>
          <a:spcPct val="0"/>
        </a:spcAft>
        <a:defRPr sz="2600">
          <a:solidFill>
            <a:schemeClr val="accent1"/>
          </a:solidFill>
          <a:latin typeface="Verdana" charset="0"/>
        </a:defRPr>
      </a:lvl4pPr>
      <a:lvl5pPr algn="l" rtl="0" eaLnBrk="0" fontAlgn="base" hangingPunct="0">
        <a:spcBef>
          <a:spcPct val="0"/>
        </a:spcBef>
        <a:spcAft>
          <a:spcPct val="0"/>
        </a:spcAft>
        <a:defRPr sz="2600">
          <a:solidFill>
            <a:schemeClr val="accent1"/>
          </a:solidFill>
          <a:latin typeface="Verdana" charset="0"/>
        </a:defRPr>
      </a:lvl5pPr>
      <a:lvl6pPr marL="457200" algn="l" rtl="0" eaLnBrk="1" fontAlgn="base" hangingPunct="1">
        <a:spcBef>
          <a:spcPct val="0"/>
        </a:spcBef>
        <a:spcAft>
          <a:spcPct val="0"/>
        </a:spcAft>
        <a:defRPr sz="2600">
          <a:solidFill>
            <a:schemeClr val="folHlink"/>
          </a:solidFill>
          <a:latin typeface="Verdana" charset="0"/>
        </a:defRPr>
      </a:lvl6pPr>
      <a:lvl7pPr marL="914400" algn="l" rtl="0" eaLnBrk="1" fontAlgn="base" hangingPunct="1">
        <a:spcBef>
          <a:spcPct val="0"/>
        </a:spcBef>
        <a:spcAft>
          <a:spcPct val="0"/>
        </a:spcAft>
        <a:defRPr sz="2600">
          <a:solidFill>
            <a:schemeClr val="folHlink"/>
          </a:solidFill>
          <a:latin typeface="Verdana" charset="0"/>
        </a:defRPr>
      </a:lvl7pPr>
      <a:lvl8pPr marL="1371600" algn="l" rtl="0" eaLnBrk="1" fontAlgn="base" hangingPunct="1">
        <a:spcBef>
          <a:spcPct val="0"/>
        </a:spcBef>
        <a:spcAft>
          <a:spcPct val="0"/>
        </a:spcAft>
        <a:defRPr sz="2600">
          <a:solidFill>
            <a:schemeClr val="folHlink"/>
          </a:solidFill>
          <a:latin typeface="Verdana" charset="0"/>
        </a:defRPr>
      </a:lvl8pPr>
      <a:lvl9pPr marL="1828800" algn="l" rtl="0" eaLnBrk="1" fontAlgn="base" hangingPunct="1">
        <a:spcBef>
          <a:spcPct val="0"/>
        </a:spcBef>
        <a:spcAft>
          <a:spcPct val="0"/>
        </a:spcAft>
        <a:defRPr sz="2600">
          <a:solidFill>
            <a:schemeClr val="folHlink"/>
          </a:solidFill>
          <a:latin typeface="Verdana" charset="0"/>
        </a:defRPr>
      </a:lvl9pPr>
    </p:titleStyle>
    <p:bodyStyle>
      <a:lvl1pPr marL="230188" indent="-230188" algn="l" rtl="0" eaLnBrk="0" fontAlgn="base" hangingPunct="0">
        <a:spcBef>
          <a:spcPts val="2000"/>
        </a:spcBef>
        <a:spcAft>
          <a:spcPct val="0"/>
        </a:spcAft>
        <a:buClr>
          <a:schemeClr val="tx2"/>
        </a:buClr>
        <a:buChar char="•"/>
        <a:defRPr sz="2000">
          <a:solidFill>
            <a:srgbClr val="505050"/>
          </a:solidFill>
          <a:latin typeface="+mn-lt"/>
          <a:ea typeface="+mn-ea"/>
          <a:cs typeface="+mn-cs"/>
        </a:defRPr>
      </a:lvl1pPr>
      <a:lvl2pPr marL="569913" indent="-227013" algn="l" rtl="0" eaLnBrk="0" fontAlgn="base" hangingPunct="0">
        <a:spcBef>
          <a:spcPts val="1200"/>
        </a:spcBef>
        <a:spcAft>
          <a:spcPct val="0"/>
        </a:spcAft>
        <a:buClr>
          <a:schemeClr val="tx2"/>
        </a:buClr>
        <a:buChar char="–"/>
        <a:defRPr>
          <a:solidFill>
            <a:srgbClr val="505050"/>
          </a:solidFill>
          <a:latin typeface="+mn-lt"/>
        </a:defRPr>
      </a:lvl2pPr>
      <a:lvl3pPr marL="912813" indent="-227013" algn="l" rtl="0" eaLnBrk="0" fontAlgn="base" hangingPunct="0">
        <a:spcBef>
          <a:spcPts val="600"/>
        </a:spcBef>
        <a:spcAft>
          <a:spcPct val="0"/>
        </a:spcAft>
        <a:buClr>
          <a:schemeClr val="tx2"/>
        </a:buClr>
        <a:buChar char="•"/>
        <a:defRPr sz="1600">
          <a:solidFill>
            <a:srgbClr val="505050"/>
          </a:solidFill>
          <a:latin typeface="+mn-lt"/>
        </a:defRPr>
      </a:lvl3pPr>
      <a:lvl4pPr marL="1252538" indent="-220663" algn="l" rtl="0" eaLnBrk="0" fontAlgn="base" hangingPunct="0">
        <a:spcBef>
          <a:spcPts val="600"/>
        </a:spcBef>
        <a:spcAft>
          <a:spcPct val="0"/>
        </a:spcAft>
        <a:buClr>
          <a:schemeClr val="tx2"/>
        </a:buClr>
        <a:buChar char="–"/>
        <a:defRPr sz="1400">
          <a:solidFill>
            <a:srgbClr val="505050"/>
          </a:solidFill>
          <a:latin typeface="+mn-lt"/>
        </a:defRPr>
      </a:lvl4pPr>
      <a:lvl5pPr marL="1601788" indent="-230188" algn="l" rtl="0" eaLnBrk="0" fontAlgn="base" hangingPunct="0">
        <a:spcBef>
          <a:spcPts val="600"/>
        </a:spcBef>
        <a:spcAft>
          <a:spcPct val="0"/>
        </a:spcAft>
        <a:buClr>
          <a:schemeClr val="tx2"/>
        </a:buClr>
        <a:buFont typeface="Arial" pitchFamily="34" charset="0"/>
        <a:buChar char="–"/>
        <a:defRPr sz="1200">
          <a:solidFill>
            <a:srgbClr val="505050"/>
          </a:solidFill>
          <a:latin typeface="+mn-lt"/>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30213" y="619125"/>
            <a:ext cx="8337550"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460375" y="1628775"/>
            <a:ext cx="8350250" cy="10652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80" name="Line 8"/>
          <p:cNvSpPr>
            <a:spLocks noChangeShapeType="1"/>
          </p:cNvSpPr>
          <p:nvPr/>
        </p:nvSpPr>
        <p:spPr bwMode="auto">
          <a:xfrm>
            <a:off x="444500" y="1397000"/>
            <a:ext cx="8470900" cy="0"/>
          </a:xfrm>
          <a:prstGeom prst="line">
            <a:avLst/>
          </a:prstGeom>
          <a:noFill/>
          <a:ln w="76200">
            <a:solidFill>
              <a:srgbClr val="0000FF"/>
            </a:solidFill>
            <a:round/>
            <a:headEnd/>
            <a:tailEnd/>
          </a:ln>
          <a:effectLst/>
        </p:spPr>
        <p:txBody>
          <a:bodyPr>
            <a:spAutoFit/>
          </a:bodyPr>
          <a:lstStyle/>
          <a:p>
            <a:pPr eaLnBrk="0" hangingPunct="0">
              <a:spcBef>
                <a:spcPct val="50000"/>
              </a:spcBef>
              <a:defRPr/>
            </a:pPr>
            <a:endParaRPr lang="en-US" sz="1600" b="1">
              <a:solidFill>
                <a:srgbClr val="FFFFFF"/>
              </a:solidFill>
              <a:latin typeface="Arial" pitchFamily="34" charset="0"/>
            </a:endParaRPr>
          </a:p>
        </p:txBody>
      </p:sp>
      <p:sp>
        <p:nvSpPr>
          <p:cNvPr id="6" name="Rectangle 5"/>
          <p:cNvSpPr/>
          <p:nvPr userDrawn="1"/>
        </p:nvSpPr>
        <p:spPr>
          <a:xfrm rot="16200000">
            <a:off x="-3279774" y="3290887"/>
            <a:ext cx="6858000" cy="276225"/>
          </a:xfrm>
          <a:prstGeom prst="rect">
            <a:avLst/>
          </a:prstGeom>
        </p:spPr>
        <p:txBody>
          <a:bodyPr>
            <a:spAutoFit/>
          </a:bodyPr>
          <a:lstStyle/>
          <a:p>
            <a:pPr algn="ctr">
              <a:defRPr/>
            </a:pPr>
            <a:r>
              <a:rPr lang="en-US" sz="1200" b="1" dirty="0">
                <a:solidFill>
                  <a:srgbClr val="FFFFFF"/>
                </a:solidFill>
                <a:latin typeface="Arial" pitchFamily="34" charset="0"/>
              </a:rPr>
              <a:t>Intended for internal use only. Subject to local regulatory review prior to external use.</a:t>
            </a:r>
          </a:p>
        </p:txBody>
      </p:sp>
    </p:spTree>
  </p:cSld>
  <p:clrMap bg1="dk2" tx1="lt1" bg2="dk1" tx2="lt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 id="2147484469" r:id="rId12"/>
    <p:sldLayoutId id="2147484470" r:id="rId13"/>
  </p:sldLayoutIdLst>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9pPr>
    </p:titleStyle>
    <p:bodyStyle>
      <a:lvl1pPr marL="223838" indent="-223838" algn="l" rtl="0" eaLnBrk="0" fontAlgn="base" hangingPunct="0">
        <a:lnSpc>
          <a:spcPct val="90000"/>
        </a:lnSpc>
        <a:spcBef>
          <a:spcPct val="60000"/>
        </a:spcBef>
        <a:spcAft>
          <a:spcPct val="0"/>
        </a:spcAft>
        <a:buClr>
          <a:schemeClr val="tx2"/>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tx2"/>
        </a:buClr>
        <a:buChar char="–"/>
        <a:defRPr sz="2400" b="1">
          <a:solidFill>
            <a:schemeClr val="tx1"/>
          </a:solidFill>
          <a:latin typeface="+mn-lt"/>
        </a:defRPr>
      </a:lvl2pPr>
      <a:lvl3pPr marL="1143000" indent="-228600" algn="l" rtl="0" eaLnBrk="0" fontAlgn="base" hangingPunct="0">
        <a:lnSpc>
          <a:spcPct val="90000"/>
        </a:lnSpc>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a:defRPr>
      </a:lvl4pPr>
      <a:lvl5pPr marL="2057400" indent="-228600" algn="l" rtl="0" eaLnBrk="0" fontAlgn="base" hangingPunct="0">
        <a:spcBef>
          <a:spcPct val="20000"/>
        </a:spcBef>
        <a:spcAft>
          <a:spcPct val="0"/>
        </a:spcAft>
        <a:buChar char="»"/>
        <a:defRPr sz="2000">
          <a:solidFill>
            <a:schemeClr val="tx1"/>
          </a:solidFill>
          <a:latin typeface="Times"/>
        </a:defRPr>
      </a:lvl5pPr>
      <a:lvl6pPr marL="2514600" indent="-228600" algn="l" rtl="0" eaLnBrk="0" fontAlgn="base" hangingPunct="0">
        <a:spcBef>
          <a:spcPct val="20000"/>
        </a:spcBef>
        <a:spcAft>
          <a:spcPct val="0"/>
        </a:spcAft>
        <a:buChar char="»"/>
        <a:defRPr sz="2000">
          <a:solidFill>
            <a:schemeClr val="tx1"/>
          </a:solidFill>
          <a:latin typeface="Times"/>
        </a:defRPr>
      </a:lvl6pPr>
      <a:lvl7pPr marL="2971800" indent="-228600" algn="l" rtl="0" eaLnBrk="0" fontAlgn="base" hangingPunct="0">
        <a:spcBef>
          <a:spcPct val="20000"/>
        </a:spcBef>
        <a:spcAft>
          <a:spcPct val="0"/>
        </a:spcAft>
        <a:buChar char="»"/>
        <a:defRPr sz="2000">
          <a:solidFill>
            <a:schemeClr val="tx1"/>
          </a:solidFill>
          <a:latin typeface="Times"/>
        </a:defRPr>
      </a:lvl7pPr>
      <a:lvl8pPr marL="3429000" indent="-228600" algn="l" rtl="0" eaLnBrk="0" fontAlgn="base" hangingPunct="0">
        <a:spcBef>
          <a:spcPct val="20000"/>
        </a:spcBef>
        <a:spcAft>
          <a:spcPct val="0"/>
        </a:spcAft>
        <a:buChar char="»"/>
        <a:defRPr sz="2000">
          <a:solidFill>
            <a:schemeClr val="tx1"/>
          </a:solidFill>
          <a:latin typeface="Times"/>
        </a:defRPr>
      </a:lvl8pPr>
      <a:lvl9pPr marL="3886200" indent="-228600" algn="l" rtl="0" eaLnBrk="0" fontAlgn="base" hangingPunct="0">
        <a:spcBef>
          <a:spcPct val="20000"/>
        </a:spcBef>
        <a:spcAft>
          <a:spcPct val="0"/>
        </a:spcAft>
        <a:buChar char="»"/>
        <a:defRPr sz="2000">
          <a:solidFill>
            <a:schemeClr val="tx1"/>
          </a:solidFill>
          <a:latin typeface="Time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30213" y="619125"/>
            <a:ext cx="8337550"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460375" y="1628775"/>
            <a:ext cx="8350250" cy="10652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80" name="Line 8"/>
          <p:cNvSpPr>
            <a:spLocks noChangeShapeType="1"/>
          </p:cNvSpPr>
          <p:nvPr/>
        </p:nvSpPr>
        <p:spPr bwMode="auto">
          <a:xfrm>
            <a:off x="444500" y="1397000"/>
            <a:ext cx="8470900" cy="0"/>
          </a:xfrm>
          <a:prstGeom prst="line">
            <a:avLst/>
          </a:prstGeom>
          <a:noFill/>
          <a:ln w="76200">
            <a:solidFill>
              <a:srgbClr val="0000FF"/>
            </a:solidFill>
            <a:round/>
            <a:headEnd/>
            <a:tailEnd/>
          </a:ln>
          <a:effectLst/>
        </p:spPr>
        <p:txBody>
          <a:bodyPr>
            <a:spAutoFit/>
          </a:bodyPr>
          <a:lstStyle/>
          <a:p>
            <a:pPr eaLnBrk="0" hangingPunct="0">
              <a:spcBef>
                <a:spcPct val="50000"/>
              </a:spcBef>
              <a:defRPr/>
            </a:pPr>
            <a:endParaRPr lang="en-US" sz="1600" b="1">
              <a:solidFill>
                <a:srgbClr val="FFFFFF"/>
              </a:solidFill>
              <a:latin typeface="Arial" pitchFamily="34" charset="0"/>
            </a:endParaRPr>
          </a:p>
        </p:txBody>
      </p:sp>
      <p:sp>
        <p:nvSpPr>
          <p:cNvPr id="6" name="Rectangle 5"/>
          <p:cNvSpPr/>
          <p:nvPr userDrawn="1"/>
        </p:nvSpPr>
        <p:spPr>
          <a:xfrm rot="16200000">
            <a:off x="-3279774" y="3290887"/>
            <a:ext cx="6858000" cy="276225"/>
          </a:xfrm>
          <a:prstGeom prst="rect">
            <a:avLst/>
          </a:prstGeom>
        </p:spPr>
        <p:txBody>
          <a:bodyPr>
            <a:spAutoFit/>
          </a:bodyPr>
          <a:lstStyle/>
          <a:p>
            <a:pPr algn="ctr">
              <a:defRPr/>
            </a:pPr>
            <a:r>
              <a:rPr lang="en-US" sz="1200" b="1" dirty="0">
                <a:solidFill>
                  <a:srgbClr val="FFFFFF"/>
                </a:solidFill>
                <a:latin typeface="Arial" pitchFamily="34" charset="0"/>
              </a:rPr>
              <a:t>Intended for internal use only. Subject to local regulatory review prior to external use.</a:t>
            </a:r>
          </a:p>
        </p:txBody>
      </p:sp>
    </p:spTree>
  </p:cSld>
  <p:clrMap bg1="dk2" tx1="lt1" bg2="dk1" tx2="lt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 id="2147484498" r:id="rId12"/>
    <p:sldLayoutId id="2147484499" r:id="rId13"/>
  </p:sldLayoutIdLst>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9pPr>
    </p:titleStyle>
    <p:bodyStyle>
      <a:lvl1pPr marL="223838" indent="-223838" algn="l" rtl="0" eaLnBrk="0" fontAlgn="base" hangingPunct="0">
        <a:lnSpc>
          <a:spcPct val="90000"/>
        </a:lnSpc>
        <a:spcBef>
          <a:spcPct val="60000"/>
        </a:spcBef>
        <a:spcAft>
          <a:spcPct val="0"/>
        </a:spcAft>
        <a:buClr>
          <a:schemeClr val="tx2"/>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tx2"/>
        </a:buClr>
        <a:buChar char="–"/>
        <a:defRPr sz="2400" b="1">
          <a:solidFill>
            <a:schemeClr val="tx1"/>
          </a:solidFill>
          <a:latin typeface="+mn-lt"/>
        </a:defRPr>
      </a:lvl2pPr>
      <a:lvl3pPr marL="1143000" indent="-228600" algn="l" rtl="0" eaLnBrk="0" fontAlgn="base" hangingPunct="0">
        <a:lnSpc>
          <a:spcPct val="90000"/>
        </a:lnSpc>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a:defRPr>
      </a:lvl4pPr>
      <a:lvl5pPr marL="2057400" indent="-228600" algn="l" rtl="0" eaLnBrk="0" fontAlgn="base" hangingPunct="0">
        <a:spcBef>
          <a:spcPct val="20000"/>
        </a:spcBef>
        <a:spcAft>
          <a:spcPct val="0"/>
        </a:spcAft>
        <a:buChar char="»"/>
        <a:defRPr sz="2000">
          <a:solidFill>
            <a:schemeClr val="tx1"/>
          </a:solidFill>
          <a:latin typeface="Times"/>
        </a:defRPr>
      </a:lvl5pPr>
      <a:lvl6pPr marL="2514600" indent="-228600" algn="l" rtl="0" eaLnBrk="0" fontAlgn="base" hangingPunct="0">
        <a:spcBef>
          <a:spcPct val="20000"/>
        </a:spcBef>
        <a:spcAft>
          <a:spcPct val="0"/>
        </a:spcAft>
        <a:buChar char="»"/>
        <a:defRPr sz="2000">
          <a:solidFill>
            <a:schemeClr val="tx1"/>
          </a:solidFill>
          <a:latin typeface="Times"/>
        </a:defRPr>
      </a:lvl6pPr>
      <a:lvl7pPr marL="2971800" indent="-228600" algn="l" rtl="0" eaLnBrk="0" fontAlgn="base" hangingPunct="0">
        <a:spcBef>
          <a:spcPct val="20000"/>
        </a:spcBef>
        <a:spcAft>
          <a:spcPct val="0"/>
        </a:spcAft>
        <a:buChar char="»"/>
        <a:defRPr sz="2000">
          <a:solidFill>
            <a:schemeClr val="tx1"/>
          </a:solidFill>
          <a:latin typeface="Times"/>
        </a:defRPr>
      </a:lvl7pPr>
      <a:lvl8pPr marL="3429000" indent="-228600" algn="l" rtl="0" eaLnBrk="0" fontAlgn="base" hangingPunct="0">
        <a:spcBef>
          <a:spcPct val="20000"/>
        </a:spcBef>
        <a:spcAft>
          <a:spcPct val="0"/>
        </a:spcAft>
        <a:buChar char="»"/>
        <a:defRPr sz="2000">
          <a:solidFill>
            <a:schemeClr val="tx1"/>
          </a:solidFill>
          <a:latin typeface="Times"/>
        </a:defRPr>
      </a:lvl8pPr>
      <a:lvl9pPr marL="3886200" indent="-228600" algn="l" rtl="0" eaLnBrk="0" fontAlgn="base" hangingPunct="0">
        <a:spcBef>
          <a:spcPct val="20000"/>
        </a:spcBef>
        <a:spcAft>
          <a:spcPct val="0"/>
        </a:spcAft>
        <a:buChar char="»"/>
        <a:defRPr sz="2000">
          <a:solidFill>
            <a:schemeClr val="tx1"/>
          </a:solidFill>
          <a:latin typeface="Time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30213" y="619125"/>
            <a:ext cx="8337550"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460375" y="1628775"/>
            <a:ext cx="8350250" cy="10652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80" name="Line 8"/>
          <p:cNvSpPr>
            <a:spLocks noChangeShapeType="1"/>
          </p:cNvSpPr>
          <p:nvPr/>
        </p:nvSpPr>
        <p:spPr bwMode="auto">
          <a:xfrm>
            <a:off x="444500" y="1397000"/>
            <a:ext cx="8470900" cy="0"/>
          </a:xfrm>
          <a:prstGeom prst="line">
            <a:avLst/>
          </a:prstGeom>
          <a:noFill/>
          <a:ln w="76200">
            <a:solidFill>
              <a:srgbClr val="0000FF"/>
            </a:solidFill>
            <a:round/>
            <a:headEnd/>
            <a:tailEnd/>
          </a:ln>
          <a:effectLst/>
        </p:spPr>
        <p:txBody>
          <a:bodyPr>
            <a:spAutoFit/>
          </a:bodyPr>
          <a:lstStyle/>
          <a:p>
            <a:pPr eaLnBrk="0" hangingPunct="0">
              <a:spcBef>
                <a:spcPct val="50000"/>
              </a:spcBef>
              <a:defRPr/>
            </a:pPr>
            <a:endParaRPr lang="en-US" sz="1600" b="1">
              <a:solidFill>
                <a:srgbClr val="FFFFFF"/>
              </a:solidFill>
              <a:latin typeface="Arial" pitchFamily="34" charset="0"/>
            </a:endParaRPr>
          </a:p>
        </p:txBody>
      </p:sp>
      <p:sp>
        <p:nvSpPr>
          <p:cNvPr id="6" name="Rectangle 5"/>
          <p:cNvSpPr/>
          <p:nvPr userDrawn="1"/>
        </p:nvSpPr>
        <p:spPr>
          <a:xfrm rot="16200000">
            <a:off x="-3279774" y="3290887"/>
            <a:ext cx="6858000" cy="276225"/>
          </a:xfrm>
          <a:prstGeom prst="rect">
            <a:avLst/>
          </a:prstGeom>
        </p:spPr>
        <p:txBody>
          <a:bodyPr>
            <a:spAutoFit/>
          </a:bodyPr>
          <a:lstStyle/>
          <a:p>
            <a:pPr algn="ctr">
              <a:defRPr/>
            </a:pPr>
            <a:r>
              <a:rPr lang="en-US" sz="1200" b="1" dirty="0">
                <a:solidFill>
                  <a:srgbClr val="FFFFFF"/>
                </a:solidFill>
                <a:latin typeface="Arial" pitchFamily="34" charset="0"/>
              </a:rPr>
              <a:t>Intended for internal use only. Subject to local regulatory review prior to external use.</a:t>
            </a:r>
          </a:p>
        </p:txBody>
      </p:sp>
    </p:spTree>
  </p:cSld>
  <p:clrMap bg1="dk2" tx1="lt1" bg2="dk1" tx2="lt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Lst>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9pPr>
    </p:titleStyle>
    <p:bodyStyle>
      <a:lvl1pPr marL="223838" indent="-223838" algn="l" rtl="0" eaLnBrk="0" fontAlgn="base" hangingPunct="0">
        <a:lnSpc>
          <a:spcPct val="90000"/>
        </a:lnSpc>
        <a:spcBef>
          <a:spcPct val="60000"/>
        </a:spcBef>
        <a:spcAft>
          <a:spcPct val="0"/>
        </a:spcAft>
        <a:buClr>
          <a:schemeClr val="tx2"/>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tx2"/>
        </a:buClr>
        <a:buChar char="–"/>
        <a:defRPr sz="2400" b="1">
          <a:solidFill>
            <a:schemeClr val="tx1"/>
          </a:solidFill>
          <a:latin typeface="+mn-lt"/>
        </a:defRPr>
      </a:lvl2pPr>
      <a:lvl3pPr marL="1143000" indent="-228600" algn="l" rtl="0" eaLnBrk="0" fontAlgn="base" hangingPunct="0">
        <a:lnSpc>
          <a:spcPct val="90000"/>
        </a:lnSpc>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a:defRPr>
      </a:lvl4pPr>
      <a:lvl5pPr marL="2057400" indent="-228600" algn="l" rtl="0" eaLnBrk="0" fontAlgn="base" hangingPunct="0">
        <a:spcBef>
          <a:spcPct val="20000"/>
        </a:spcBef>
        <a:spcAft>
          <a:spcPct val="0"/>
        </a:spcAft>
        <a:buChar char="»"/>
        <a:defRPr sz="2000">
          <a:solidFill>
            <a:schemeClr val="tx1"/>
          </a:solidFill>
          <a:latin typeface="Times"/>
        </a:defRPr>
      </a:lvl5pPr>
      <a:lvl6pPr marL="2514600" indent="-228600" algn="l" rtl="0" eaLnBrk="0" fontAlgn="base" hangingPunct="0">
        <a:spcBef>
          <a:spcPct val="20000"/>
        </a:spcBef>
        <a:spcAft>
          <a:spcPct val="0"/>
        </a:spcAft>
        <a:buChar char="»"/>
        <a:defRPr sz="2000">
          <a:solidFill>
            <a:schemeClr val="tx1"/>
          </a:solidFill>
          <a:latin typeface="Times"/>
        </a:defRPr>
      </a:lvl6pPr>
      <a:lvl7pPr marL="2971800" indent="-228600" algn="l" rtl="0" eaLnBrk="0" fontAlgn="base" hangingPunct="0">
        <a:spcBef>
          <a:spcPct val="20000"/>
        </a:spcBef>
        <a:spcAft>
          <a:spcPct val="0"/>
        </a:spcAft>
        <a:buChar char="»"/>
        <a:defRPr sz="2000">
          <a:solidFill>
            <a:schemeClr val="tx1"/>
          </a:solidFill>
          <a:latin typeface="Times"/>
        </a:defRPr>
      </a:lvl7pPr>
      <a:lvl8pPr marL="3429000" indent="-228600" algn="l" rtl="0" eaLnBrk="0" fontAlgn="base" hangingPunct="0">
        <a:spcBef>
          <a:spcPct val="20000"/>
        </a:spcBef>
        <a:spcAft>
          <a:spcPct val="0"/>
        </a:spcAft>
        <a:buChar char="»"/>
        <a:defRPr sz="2000">
          <a:solidFill>
            <a:schemeClr val="tx1"/>
          </a:solidFill>
          <a:latin typeface="Times"/>
        </a:defRPr>
      </a:lvl8pPr>
      <a:lvl9pPr marL="3886200" indent="-228600" algn="l" rtl="0" eaLnBrk="0" fontAlgn="base" hangingPunct="0">
        <a:spcBef>
          <a:spcPct val="20000"/>
        </a:spcBef>
        <a:spcAft>
          <a:spcPct val="0"/>
        </a:spcAft>
        <a:buChar char="»"/>
        <a:defRPr sz="2000">
          <a:solidFill>
            <a:schemeClr val="tx1"/>
          </a:solidFill>
          <a:latin typeface="Time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jpeg"/><Relationship Id="rId2" Type="http://schemas.openxmlformats.org/officeDocument/2006/relationships/slideLayout" Target="../slideLayouts/slideLayout45.xml"/><Relationship Id="rId1" Type="http://schemas.openxmlformats.org/officeDocument/2006/relationships/tags" Target="../tags/tag4.xml"/><Relationship Id="rId6" Type="http://schemas.openxmlformats.org/officeDocument/2006/relationships/hyperlink" Target="http://www.cri-net.com/base_image/viewImage.asp?ID=3213F559CC" TargetMode="External"/><Relationship Id="rId5" Type="http://schemas.openxmlformats.org/officeDocument/2006/relationships/image" Target="../media/image7.jpeg"/><Relationship Id="rId4" Type="http://schemas.openxmlformats.org/officeDocument/2006/relationships/hyperlink" Target="http://www.cri-net.com/base_image/viewImage.asp?ID=EF5309A659"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jpeg"/><Relationship Id="rId2" Type="http://schemas.openxmlformats.org/officeDocument/2006/relationships/slideLayout" Target="../slideLayouts/slideLayout45.xml"/><Relationship Id="rId1" Type="http://schemas.openxmlformats.org/officeDocument/2006/relationships/tags" Target="../tags/tag5.xml"/><Relationship Id="rId6" Type="http://schemas.openxmlformats.org/officeDocument/2006/relationships/hyperlink" Target="http://www.cri-net.com/base_image/viewImage.asp?ID=9D541A30D6"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9.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5.xml"/><Relationship Id="rId1" Type="http://schemas.openxmlformats.org/officeDocument/2006/relationships/tags" Target="../tags/tag6.xml"/><Relationship Id="rId5" Type="http://schemas.openxmlformats.org/officeDocument/2006/relationships/image" Target="../media/image16.jpeg"/><Relationship Id="rId4" Type="http://schemas.openxmlformats.org/officeDocument/2006/relationships/hyperlink" Target="http://www.newscientist.com/blog/shortsharpscience/uploaded_images/fatigue-736871.jpg"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5.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5.xml"/><Relationship Id="rId1" Type="http://schemas.openxmlformats.org/officeDocument/2006/relationships/tags" Target="../tags/tag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0.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5.xml"/><Relationship Id="rId1" Type="http://schemas.openxmlformats.org/officeDocument/2006/relationships/tags" Target="../tags/tag3.xml"/><Relationship Id="rId4" Type="http://schemas.openxmlformats.org/officeDocument/2006/relationships/hyperlink" Target="http://images.google.fr/imgres?imgurl=http://www.spineuniverse.com/displaygraphic.php/3296/brentfig5-CC.jpg&amp;imgrefurl=http://www.spineuniverse.com/displayarticle.php/article2860.html&amp;usg=__cXQy76oTwXxUQfFp6MIIUhAy6zc=&amp;h=170&amp;w=200&amp;sz=31&amp;hl=fr&amp;start=1&amp;tbnid=C2SuLGJANsHwyM:&amp;tbnh=88&amp;tbnw=104&amp;prev=/images?q=dactylitis+in+AS&amp;hl=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Rectangle 15"/>
          <p:cNvSpPr>
            <a:spLocks noGrp="1" noChangeArrowheads="1"/>
          </p:cNvSpPr>
          <p:nvPr>
            <p:ph type="ctrTitle"/>
          </p:nvPr>
        </p:nvSpPr>
        <p:spPr>
          <a:xfrm>
            <a:off x="677863" y="2600325"/>
            <a:ext cx="7788275" cy="581025"/>
          </a:xfrm>
        </p:spPr>
        <p:txBody>
          <a:bodyPr/>
          <a:lstStyle/>
          <a:p>
            <a:pPr>
              <a:defRPr/>
            </a:pPr>
            <a:r>
              <a:rPr lang="en-US" dirty="0"/>
              <a:t>Ankylosing </a:t>
            </a:r>
            <a:r>
              <a:rPr lang="en-US" dirty="0" smtClean="0"/>
              <a:t>Spondylitis</a:t>
            </a:r>
            <a:endParaRPr lang="en-US" dirty="0"/>
          </a:p>
        </p:txBody>
      </p:sp>
      <p:sp>
        <p:nvSpPr>
          <p:cNvPr id="219139" name="Subtitle 3"/>
          <p:cNvSpPr>
            <a:spLocks noGrp="1"/>
          </p:cNvSpPr>
          <p:nvPr>
            <p:ph type="subTitle" idx="1"/>
          </p:nvPr>
        </p:nvSpPr>
        <p:spPr>
          <a:xfrm>
            <a:off x="1354138" y="3867150"/>
            <a:ext cx="6435725" cy="997196"/>
          </a:xfrm>
        </p:spPr>
        <p:txBody>
          <a:bodyPr/>
          <a:lstStyle/>
          <a:p>
            <a:r>
              <a:rPr lang="en-US" dirty="0" smtClean="0"/>
              <a:t>M Handel</a:t>
            </a:r>
          </a:p>
          <a:p>
            <a:r>
              <a:rPr lang="en-US" dirty="0" smtClean="0"/>
              <a:t>1</a:t>
            </a:r>
            <a:r>
              <a:rPr lang="en-US" baseline="30000" dirty="0" smtClean="0"/>
              <a:t>st</a:t>
            </a:r>
            <a:r>
              <a:rPr lang="en-US" dirty="0" smtClean="0"/>
              <a:t> Feb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3"/>
          <p:cNvSpPr>
            <a:spLocks noGrp="1" noChangeArrowheads="1"/>
          </p:cNvSpPr>
          <p:nvPr>
            <p:ph type="body" idx="1"/>
          </p:nvPr>
        </p:nvSpPr>
        <p:spPr>
          <a:xfrm>
            <a:off x="2776538" y="1463675"/>
            <a:ext cx="5937250" cy="2908300"/>
          </a:xfrm>
        </p:spPr>
        <p:txBody>
          <a:bodyPr/>
          <a:lstStyle/>
          <a:p>
            <a:pPr marL="0" indent="0">
              <a:lnSpc>
                <a:spcPct val="100000"/>
              </a:lnSpc>
              <a:spcBef>
                <a:spcPts val="1800"/>
              </a:spcBef>
              <a:buClr>
                <a:srgbClr val="FFFF00"/>
              </a:buClr>
              <a:buFontTx/>
              <a:buNone/>
              <a:defRPr/>
            </a:pPr>
            <a:r>
              <a:rPr lang="en-US" dirty="0" smtClean="0"/>
              <a:t>Most striking feature of AS = New bone formation in the spine with:</a:t>
            </a:r>
          </a:p>
          <a:p>
            <a:pPr marL="228600" indent="-228600">
              <a:lnSpc>
                <a:spcPct val="100000"/>
              </a:lnSpc>
              <a:spcBef>
                <a:spcPts val="1800"/>
              </a:spcBef>
              <a:buClr>
                <a:srgbClr val="FFFF00"/>
              </a:buClr>
              <a:defRPr/>
            </a:pPr>
            <a:r>
              <a:rPr lang="en-US" dirty="0" smtClean="0"/>
              <a:t>Spinal </a:t>
            </a:r>
            <a:r>
              <a:rPr lang="en-US" dirty="0" err="1" smtClean="0"/>
              <a:t>syndesmophytes</a:t>
            </a:r>
            <a:endParaRPr lang="en-US" dirty="0" smtClean="0"/>
          </a:p>
          <a:p>
            <a:pPr marL="228600" indent="-228600">
              <a:lnSpc>
                <a:spcPct val="100000"/>
              </a:lnSpc>
              <a:spcBef>
                <a:spcPts val="1800"/>
              </a:spcBef>
              <a:buClr>
                <a:srgbClr val="FFFF00"/>
              </a:buClr>
              <a:defRPr/>
            </a:pPr>
            <a:r>
              <a:rPr lang="en-US" dirty="0" smtClean="0"/>
              <a:t>Ankylosis </a:t>
            </a:r>
          </a:p>
          <a:p>
            <a:pPr marL="0" indent="0">
              <a:lnSpc>
                <a:spcPct val="100000"/>
              </a:lnSpc>
              <a:spcBef>
                <a:spcPts val="1800"/>
              </a:spcBef>
              <a:buClr>
                <a:srgbClr val="FFFF00"/>
              </a:buClr>
              <a:buFontTx/>
              <a:buNone/>
              <a:defRPr/>
            </a:pPr>
            <a:r>
              <a:rPr lang="en-US" dirty="0" smtClean="0"/>
              <a:t>Both can be seen on conventional radiography</a:t>
            </a:r>
          </a:p>
        </p:txBody>
      </p:sp>
      <p:pic>
        <p:nvPicPr>
          <p:cNvPr id="35844" name="Picture 2" descr="http://www.cri-net.com/base_image/images/petite/EF5309A659.jpg">
            <a:hlinkClick r:id="rId4"/>
          </p:cNvPr>
          <p:cNvPicPr>
            <a:picLocks noChangeAspect="1" noChangeArrowheads="1"/>
          </p:cNvPicPr>
          <p:nvPr/>
        </p:nvPicPr>
        <p:blipFill>
          <a:blip r:embed="rId5" cstate="print"/>
          <a:srcRect/>
          <a:stretch>
            <a:fillRect/>
          </a:stretch>
        </p:blipFill>
        <p:spPr bwMode="auto">
          <a:xfrm>
            <a:off x="6499225" y="4103688"/>
            <a:ext cx="1762125" cy="2352675"/>
          </a:xfrm>
          <a:prstGeom prst="rect">
            <a:avLst/>
          </a:prstGeom>
          <a:noFill/>
          <a:ln w="19050">
            <a:solidFill>
              <a:schemeClr val="tx1"/>
            </a:solidFill>
            <a:miter lim="800000"/>
            <a:headEnd/>
            <a:tailEnd/>
          </a:ln>
          <a:effectLst>
            <a:outerShdw dist="107763" dir="2700000" algn="ctr" rotWithShape="0">
              <a:srgbClr val="000044">
                <a:alpha val="50000"/>
              </a:srgbClr>
            </a:outerShdw>
          </a:effectLst>
        </p:spPr>
      </p:pic>
      <p:pic>
        <p:nvPicPr>
          <p:cNvPr id="35845" name="Picture 4" descr="http://www.cri-net.com/base_image/images/petite/3213F559CC.jpg">
            <a:hlinkClick r:id="rId6"/>
          </p:cNvPr>
          <p:cNvPicPr>
            <a:picLocks noChangeAspect="1" noChangeArrowheads="1"/>
          </p:cNvPicPr>
          <p:nvPr/>
        </p:nvPicPr>
        <p:blipFill>
          <a:blip r:embed="rId7" cstate="print"/>
          <a:srcRect/>
          <a:stretch>
            <a:fillRect/>
          </a:stretch>
        </p:blipFill>
        <p:spPr bwMode="auto">
          <a:xfrm>
            <a:off x="668338" y="1574800"/>
            <a:ext cx="1762125" cy="2352675"/>
          </a:xfrm>
          <a:prstGeom prst="rect">
            <a:avLst/>
          </a:prstGeom>
          <a:noFill/>
          <a:ln w="19050">
            <a:solidFill>
              <a:schemeClr val="tx1"/>
            </a:solidFill>
            <a:miter lim="800000"/>
            <a:headEnd/>
            <a:tailEnd/>
          </a:ln>
          <a:effectLst>
            <a:outerShdw dist="107763" dir="2700000" algn="ctr" rotWithShape="0">
              <a:srgbClr val="000044">
                <a:alpha val="50000"/>
              </a:srgbClr>
            </a:outerShdw>
          </a:effectLst>
        </p:spPr>
      </p:pic>
      <p:sp>
        <p:nvSpPr>
          <p:cNvPr id="98309" name="Rectangle 18"/>
          <p:cNvSpPr>
            <a:spLocks noChangeArrowheads="1"/>
          </p:cNvSpPr>
          <p:nvPr/>
        </p:nvSpPr>
        <p:spPr bwMode="auto">
          <a:xfrm>
            <a:off x="4451350" y="5184775"/>
            <a:ext cx="2089150" cy="592138"/>
          </a:xfrm>
          <a:prstGeom prst="rect">
            <a:avLst/>
          </a:prstGeom>
          <a:noFill/>
          <a:ln w="9525">
            <a:noFill/>
            <a:miter lim="800000"/>
            <a:headEnd/>
            <a:tailEnd/>
          </a:ln>
        </p:spPr>
        <p:txBody>
          <a:bodyPr>
            <a:spAutoFit/>
          </a:bodyPr>
          <a:lstStyle/>
          <a:p>
            <a:pPr eaLnBrk="0" hangingPunct="0">
              <a:spcBef>
                <a:spcPct val="50000"/>
              </a:spcBef>
            </a:pPr>
            <a:r>
              <a:rPr lang="en-US" sz="1600" b="1">
                <a:solidFill>
                  <a:srgbClr val="FFFFFF"/>
                </a:solidFill>
                <a:latin typeface="Arial" pitchFamily="34" charset="0"/>
              </a:rPr>
              <a:t>Bamboo spine and bilateral sacroiliitis</a:t>
            </a:r>
          </a:p>
        </p:txBody>
      </p:sp>
      <p:sp>
        <p:nvSpPr>
          <p:cNvPr id="98310" name="Rectangle 19"/>
          <p:cNvSpPr>
            <a:spLocks noChangeArrowheads="1"/>
          </p:cNvSpPr>
          <p:nvPr/>
        </p:nvSpPr>
        <p:spPr bwMode="auto">
          <a:xfrm>
            <a:off x="515938" y="3957638"/>
            <a:ext cx="2020887" cy="585787"/>
          </a:xfrm>
          <a:prstGeom prst="rect">
            <a:avLst/>
          </a:prstGeom>
          <a:noFill/>
          <a:ln w="9525">
            <a:noFill/>
            <a:miter lim="800000"/>
            <a:headEnd/>
            <a:tailEnd/>
          </a:ln>
        </p:spPr>
        <p:txBody>
          <a:bodyPr>
            <a:spAutoFit/>
          </a:bodyPr>
          <a:lstStyle/>
          <a:p>
            <a:pPr algn="ctr" eaLnBrk="0" hangingPunct="0">
              <a:spcBef>
                <a:spcPct val="50000"/>
              </a:spcBef>
            </a:pPr>
            <a:r>
              <a:rPr lang="en-US" sz="1600" b="1" dirty="0" smtClean="0">
                <a:solidFill>
                  <a:srgbClr val="FFFFFF"/>
                </a:solidFill>
                <a:latin typeface="Arial" pitchFamily="34" charset="0"/>
              </a:rPr>
              <a:t>X-ray </a:t>
            </a:r>
            <a:r>
              <a:rPr lang="en-US" sz="1600" b="1" dirty="0">
                <a:solidFill>
                  <a:srgbClr val="FFFFFF"/>
                </a:solidFill>
                <a:latin typeface="Arial" pitchFamily="34" charset="0"/>
              </a:rPr>
              <a:t>showing syndesmophytes </a:t>
            </a:r>
          </a:p>
        </p:txBody>
      </p:sp>
      <p:sp>
        <p:nvSpPr>
          <p:cNvPr id="98311" name="Rounded Rectangular Callout 20"/>
          <p:cNvSpPr>
            <a:spLocks noChangeArrowheads="1"/>
          </p:cNvSpPr>
          <p:nvPr/>
        </p:nvSpPr>
        <p:spPr bwMode="auto">
          <a:xfrm>
            <a:off x="451822" y="4899025"/>
            <a:ext cx="3894268" cy="1464231"/>
          </a:xfrm>
          <a:prstGeom prst="wedgeRoundRectCallout">
            <a:avLst>
              <a:gd name="adj1" fmla="val 27116"/>
              <a:gd name="adj2" fmla="val -49380"/>
              <a:gd name="adj3" fmla="val 16667"/>
            </a:avLst>
          </a:prstGeom>
          <a:solidFill>
            <a:schemeClr val="bg2"/>
          </a:solidFill>
          <a:ln w="19050" algn="ctr">
            <a:solidFill>
              <a:schemeClr val="tx1"/>
            </a:solidFill>
            <a:round/>
            <a:headEnd/>
            <a:tailEnd/>
          </a:ln>
        </p:spPr>
        <p:txBody>
          <a:bodyPr wrap="square">
            <a:spAutoFit/>
          </a:bodyPr>
          <a:lstStyle/>
          <a:p>
            <a:r>
              <a:rPr lang="en-US" sz="1600" b="1" dirty="0" smtClean="0">
                <a:solidFill>
                  <a:srgbClr val="FFFFFF"/>
                </a:solidFill>
                <a:latin typeface="Arial" pitchFamily="34" charset="0"/>
              </a:rPr>
              <a:t>Even in patients with longer-standing disease, syndesmophytes are present in ～</a:t>
            </a:r>
            <a:r>
              <a:rPr lang="en-US" sz="1600" b="1" dirty="0">
                <a:solidFill>
                  <a:srgbClr val="FFFFFF"/>
                </a:solidFill>
                <a:latin typeface="Arial" pitchFamily="34" charset="0"/>
              </a:rPr>
              <a:t>50% </a:t>
            </a:r>
            <a:r>
              <a:rPr lang="en-US" sz="1600" b="1" dirty="0" smtClean="0">
                <a:solidFill>
                  <a:srgbClr val="FFFFFF"/>
                </a:solidFill>
                <a:latin typeface="Arial" pitchFamily="34" charset="0"/>
              </a:rPr>
              <a:t>patients </a:t>
            </a:r>
            <a:r>
              <a:rPr lang="en-US" sz="1600" b="1" dirty="0">
                <a:solidFill>
                  <a:srgbClr val="FFFFFF"/>
                </a:solidFill>
                <a:latin typeface="Arial" pitchFamily="34" charset="0"/>
              </a:rPr>
              <a:t>and </a:t>
            </a:r>
            <a:r>
              <a:rPr lang="en-US" sz="1600" b="1" dirty="0" smtClean="0">
                <a:solidFill>
                  <a:srgbClr val="FFFFFF"/>
                </a:solidFill>
                <a:latin typeface="Arial" pitchFamily="34" charset="0"/>
              </a:rPr>
              <a:t>a smaller </a:t>
            </a:r>
            <a:r>
              <a:rPr lang="en-US" sz="1600" b="1" dirty="0">
                <a:solidFill>
                  <a:srgbClr val="FFFFFF"/>
                </a:solidFill>
                <a:latin typeface="Arial" pitchFamily="34" charset="0"/>
              </a:rPr>
              <a:t>percentage will develop </a:t>
            </a:r>
            <a:r>
              <a:rPr lang="en-US" sz="1600" b="1" dirty="0" smtClean="0">
                <a:solidFill>
                  <a:srgbClr val="FFFFFF"/>
                </a:solidFill>
                <a:latin typeface="Arial" pitchFamily="34" charset="0"/>
              </a:rPr>
              <a:t>ankylosis</a:t>
            </a:r>
            <a:endParaRPr lang="en-US" sz="1600" b="1" dirty="0">
              <a:solidFill>
                <a:srgbClr val="FFFFFF"/>
              </a:solidFill>
              <a:latin typeface="Arial" pitchFamily="34" charset="0"/>
            </a:endParaRPr>
          </a:p>
        </p:txBody>
      </p:sp>
      <p:sp>
        <p:nvSpPr>
          <p:cNvPr id="98312" name="Text Box 1026"/>
          <p:cNvSpPr txBox="1">
            <a:spLocks noChangeArrowheads="1"/>
          </p:cNvSpPr>
          <p:nvPr/>
        </p:nvSpPr>
        <p:spPr bwMode="auto">
          <a:xfrm>
            <a:off x="5538788" y="6570663"/>
            <a:ext cx="3640137" cy="307975"/>
          </a:xfrm>
          <a:prstGeom prst="rect">
            <a:avLst/>
          </a:prstGeom>
          <a:noFill/>
          <a:ln w="9525">
            <a:noFill/>
            <a:miter lim="800000"/>
            <a:headEnd/>
            <a:tailEnd/>
          </a:ln>
        </p:spPr>
        <p:txBody>
          <a:bodyPr wrap="none">
            <a:spAutoFit/>
          </a:bodyPr>
          <a:lstStyle/>
          <a:p>
            <a:pPr algn="r" eaLnBrk="0" hangingPunct="0"/>
            <a:r>
              <a:rPr lang="en-US" sz="1400" b="1" dirty="0" err="1" smtClean="0">
                <a:solidFill>
                  <a:srgbClr val="FFFFFF"/>
                </a:solidFill>
                <a:latin typeface="Arial" pitchFamily="34" charset="0"/>
              </a:rPr>
              <a:t>Sieper</a:t>
            </a:r>
            <a:r>
              <a:rPr lang="en-US" sz="1400" b="1" dirty="0" smtClean="0">
                <a:solidFill>
                  <a:srgbClr val="FFFFFF"/>
                </a:solidFill>
                <a:latin typeface="Arial" pitchFamily="34" charset="0"/>
              </a:rPr>
              <a:t> </a:t>
            </a:r>
            <a:r>
              <a:rPr lang="en-US" sz="1400" b="1" dirty="0">
                <a:solidFill>
                  <a:srgbClr val="FFFFFF"/>
                </a:solidFill>
                <a:latin typeface="Arial" pitchFamily="34" charset="0"/>
              </a:rPr>
              <a:t>J. Arthritis Res </a:t>
            </a:r>
            <a:r>
              <a:rPr lang="en-US" sz="1400" b="1" dirty="0" err="1">
                <a:solidFill>
                  <a:srgbClr val="FFFFFF"/>
                </a:solidFill>
                <a:latin typeface="Arial" pitchFamily="34" charset="0"/>
              </a:rPr>
              <a:t>Ther</a:t>
            </a:r>
            <a:r>
              <a:rPr lang="en-US" sz="1400" b="1" dirty="0">
                <a:solidFill>
                  <a:srgbClr val="FFFFFF"/>
                </a:solidFill>
                <a:latin typeface="Arial" pitchFamily="34" charset="0"/>
              </a:rPr>
              <a:t> 2009;11:208</a:t>
            </a:r>
          </a:p>
        </p:txBody>
      </p:sp>
      <p:sp>
        <p:nvSpPr>
          <p:cNvPr id="15" name="Rectangle 2"/>
          <p:cNvSpPr>
            <a:spLocks noGrp="1" noChangeArrowheads="1"/>
          </p:cNvSpPr>
          <p:nvPr>
            <p:ph type="title"/>
          </p:nvPr>
        </p:nvSpPr>
        <p:spPr>
          <a:xfrm>
            <a:off x="484188" y="792163"/>
            <a:ext cx="7964487" cy="498475"/>
          </a:xfrm>
        </p:spPr>
        <p:txBody>
          <a:bodyPr/>
          <a:lstStyle/>
          <a:p>
            <a:pPr>
              <a:spcBef>
                <a:spcPct val="50000"/>
              </a:spcBef>
              <a:defRPr/>
            </a:pPr>
            <a:r>
              <a:rPr lang="en-US" kern="1200" dirty="0" smtClean="0">
                <a:effectLst>
                  <a:outerShdw blurRad="38100" dist="38100" dir="2700000" algn="tl">
                    <a:srgbClr val="000000"/>
                  </a:outerShdw>
                </a:effectLst>
                <a:latin typeface="Times New Roman" pitchFamily="18" charset="0"/>
                <a:ea typeface="+mn-ea"/>
                <a:cs typeface="+mn-cs"/>
              </a:rPr>
              <a:t>AS: Structural Damage</a:t>
            </a:r>
          </a:p>
        </p:txBody>
      </p:sp>
      <p:grpSp>
        <p:nvGrpSpPr>
          <p:cNvPr id="2" name="Group 1037"/>
          <p:cNvGrpSpPr>
            <a:grpSpLocks/>
          </p:cNvGrpSpPr>
          <p:nvPr/>
        </p:nvGrpSpPr>
        <p:grpSpPr bwMode="auto">
          <a:xfrm>
            <a:off x="6124404" y="192012"/>
            <a:ext cx="2827737" cy="1073259"/>
            <a:chOff x="3397" y="3297"/>
            <a:chExt cx="1791" cy="687"/>
          </a:xfrm>
          <a:solidFill>
            <a:schemeClr val="bg2"/>
          </a:solidFill>
        </p:grpSpPr>
        <p:sp>
          <p:nvSpPr>
            <p:cNvPr id="11" name="Oval 1038"/>
            <p:cNvSpPr>
              <a:spLocks noChangeArrowheads="1"/>
            </p:cNvSpPr>
            <p:nvPr/>
          </p:nvSpPr>
          <p:spPr bwMode="auto">
            <a:xfrm>
              <a:off x="3397" y="3297"/>
              <a:ext cx="1791" cy="687"/>
            </a:xfrm>
            <a:prstGeom prst="ellipse">
              <a:avLst/>
            </a:prstGeom>
            <a:grpFill/>
            <a:ln w="19050">
              <a:solidFill>
                <a:schemeClr val="tx1"/>
              </a:solidFill>
              <a:round/>
              <a:headEnd/>
              <a:tailEnd/>
            </a:ln>
          </p:spPr>
          <p:txBody>
            <a:bodyPr wrap="none" anchor="ctr"/>
            <a:lstStyle/>
            <a:p>
              <a:pPr algn="ctr" eaLnBrk="0" hangingPunct="0">
                <a:spcBef>
                  <a:spcPct val="50000"/>
                </a:spcBef>
                <a:defRPr/>
              </a:pPr>
              <a:endParaRPr lang="en-US" sz="1400" b="1" dirty="0">
                <a:solidFill>
                  <a:srgbClr val="FFFFFF"/>
                </a:solidFill>
                <a:latin typeface="Arial" pitchFamily="34" charset="0"/>
              </a:endParaRPr>
            </a:p>
          </p:txBody>
        </p:sp>
        <p:sp>
          <p:nvSpPr>
            <p:cNvPr id="12" name="Text Box 1039"/>
            <p:cNvSpPr txBox="1">
              <a:spLocks noChangeArrowheads="1"/>
            </p:cNvSpPr>
            <p:nvPr/>
          </p:nvSpPr>
          <p:spPr bwMode="auto">
            <a:xfrm>
              <a:off x="3488" y="3396"/>
              <a:ext cx="1609" cy="424"/>
            </a:xfrm>
            <a:prstGeom prst="rect">
              <a:avLst/>
            </a:prstGeom>
            <a:noFill/>
            <a:ln w="19050">
              <a:noFill/>
              <a:miter lim="800000"/>
              <a:headEnd/>
              <a:tailEnd/>
            </a:ln>
          </p:spPr>
          <p:txBody>
            <a:bodyPr wrap="none">
              <a:spAutoFit/>
            </a:bodyPr>
            <a:lstStyle/>
            <a:p>
              <a:pPr algn="ctr" eaLnBrk="0" hangingPunct="0">
                <a:spcBef>
                  <a:spcPct val="50000"/>
                </a:spcBef>
                <a:defRPr/>
              </a:pPr>
              <a:r>
                <a:rPr lang="en-US" sz="1600" b="1" dirty="0">
                  <a:solidFill>
                    <a:srgbClr val="FFFFFF"/>
                  </a:solidFill>
                  <a:latin typeface="Arial" pitchFamily="34" charset="0"/>
                </a:rPr>
                <a:t>Structural damage</a:t>
              </a:r>
            </a:p>
            <a:p>
              <a:pPr algn="ctr" eaLnBrk="0" hangingPunct="0">
                <a:spcBef>
                  <a:spcPct val="50000"/>
                </a:spcBef>
                <a:defRPr/>
              </a:pPr>
              <a:r>
                <a:rPr lang="en-US" sz="1400" b="1" dirty="0">
                  <a:solidFill>
                    <a:srgbClr val="FFFFFF"/>
                  </a:solidFill>
                  <a:latin typeface="Arial" pitchFamily="34" charset="0"/>
                </a:rPr>
                <a:t>Syndesmophytes formation</a:t>
              </a:r>
            </a:p>
          </p:txBody>
        </p:sp>
      </p:gr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training\MSL training 1feb2012\09-07-0085.JPG"/>
          <p:cNvPicPr>
            <a:picLocks noChangeAspect="1" noChangeArrowheads="1"/>
          </p:cNvPicPr>
          <p:nvPr/>
        </p:nvPicPr>
        <p:blipFill>
          <a:blip r:embed="rId2" cstate="print"/>
          <a:srcRect/>
          <a:stretch>
            <a:fillRect/>
          </a:stretch>
        </p:blipFill>
        <p:spPr bwMode="auto">
          <a:xfrm>
            <a:off x="1227666" y="245533"/>
            <a:ext cx="4813300" cy="6417733"/>
          </a:xfrm>
          <a:prstGeom prst="rect">
            <a:avLst/>
          </a:prstGeom>
          <a:noFill/>
        </p:spPr>
      </p:pic>
      <p:sp>
        <p:nvSpPr>
          <p:cNvPr id="4" name="Text Placeholder 3"/>
          <p:cNvSpPr>
            <a:spLocks noGrp="1"/>
          </p:cNvSpPr>
          <p:nvPr>
            <p:ph type="body" sz="quarter" idx="13"/>
          </p:nvPr>
        </p:nvSpPr>
        <p:spPr>
          <a:xfrm>
            <a:off x="4157133" y="1845732"/>
            <a:ext cx="4504267" cy="262467"/>
          </a:xfrm>
          <a:solidFill>
            <a:schemeClr val="bg1">
              <a:lumMod val="75000"/>
              <a:lumOff val="25000"/>
            </a:schemeClr>
          </a:solidFill>
        </p:spPr>
        <p:txBody>
          <a:bodyPr/>
          <a:lstStyle/>
          <a:p>
            <a:r>
              <a:rPr lang="en-AU" sz="2000" dirty="0" smtClean="0"/>
              <a:t>Marginal erosions and new bone formation</a:t>
            </a:r>
            <a:endParaRPr lang="en-AU" sz="20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17801" y="6031897"/>
            <a:ext cx="3101224" cy="304800"/>
          </a:xfrm>
        </p:spPr>
        <p:txBody>
          <a:bodyPr/>
          <a:lstStyle/>
          <a:p>
            <a:r>
              <a:rPr lang="en-AU" sz="2800" dirty="0" smtClean="0"/>
              <a:t>Unilateral </a:t>
            </a:r>
            <a:r>
              <a:rPr lang="en-AU" sz="2800" dirty="0" err="1" smtClean="0"/>
              <a:t>sacroiliitis</a:t>
            </a:r>
            <a:endParaRPr lang="en-AU" sz="2800" dirty="0"/>
          </a:p>
        </p:txBody>
      </p:sp>
      <p:pic>
        <p:nvPicPr>
          <p:cNvPr id="3074" name="Picture 2" descr="C:\training\MSL training 1feb2012\10-07-0089.tif"/>
          <p:cNvPicPr>
            <a:picLocks noChangeAspect="1" noChangeArrowheads="1"/>
          </p:cNvPicPr>
          <p:nvPr/>
        </p:nvPicPr>
        <p:blipFill>
          <a:blip r:embed="rId2" cstate="print"/>
          <a:srcRect/>
          <a:stretch>
            <a:fillRect/>
          </a:stretch>
        </p:blipFill>
        <p:spPr bwMode="auto">
          <a:xfrm>
            <a:off x="241299" y="967316"/>
            <a:ext cx="8358153" cy="3884083"/>
          </a:xfrm>
          <a:prstGeom prst="rect">
            <a:avLst/>
          </a:prstGeom>
          <a:no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body" idx="1"/>
          </p:nvPr>
        </p:nvSpPr>
        <p:spPr>
          <a:xfrm>
            <a:off x="447675" y="1433513"/>
            <a:ext cx="8439150" cy="471487"/>
          </a:xfrm>
        </p:spPr>
        <p:txBody>
          <a:bodyPr/>
          <a:lstStyle/>
          <a:p>
            <a:pPr marL="533400" indent="-533400">
              <a:lnSpc>
                <a:spcPct val="120000"/>
              </a:lnSpc>
              <a:buClr>
                <a:srgbClr val="FFFF00"/>
              </a:buClr>
              <a:buFontTx/>
              <a:buNone/>
              <a:defRPr/>
            </a:pPr>
            <a:r>
              <a:rPr lang="en-US" sz="2800" b="0" dirty="0" smtClean="0">
                <a:solidFill>
                  <a:srgbClr val="FFC000"/>
                </a:solidFill>
                <a:latin typeface="+mj-lt"/>
              </a:rPr>
              <a:t>Peripheral manifestations</a:t>
            </a:r>
          </a:p>
        </p:txBody>
      </p:sp>
      <p:pic>
        <p:nvPicPr>
          <p:cNvPr id="37891" name="Picture 12" descr="http://www.rheumatologie-berlin.de/images/early/Spondylarthropathien_06.gif"/>
          <p:cNvPicPr>
            <a:picLocks noChangeAspect="1" noChangeArrowheads="1"/>
          </p:cNvPicPr>
          <p:nvPr/>
        </p:nvPicPr>
        <p:blipFill>
          <a:blip r:embed="rId4" cstate="print"/>
          <a:srcRect/>
          <a:stretch>
            <a:fillRect/>
          </a:stretch>
        </p:blipFill>
        <p:spPr bwMode="auto">
          <a:xfrm>
            <a:off x="815975" y="2962275"/>
            <a:ext cx="1400175" cy="1873250"/>
          </a:xfrm>
          <a:prstGeom prst="rect">
            <a:avLst/>
          </a:prstGeom>
          <a:noFill/>
          <a:ln w="19050">
            <a:solidFill>
              <a:schemeClr val="tx1"/>
            </a:solidFill>
            <a:miter lim="800000"/>
            <a:headEnd/>
            <a:tailEnd/>
          </a:ln>
          <a:effectLst>
            <a:outerShdw dist="107763" dir="2700000" algn="ctr" rotWithShape="0">
              <a:srgbClr val="000044">
                <a:alpha val="50000"/>
              </a:srgbClr>
            </a:outerShdw>
          </a:effectLst>
        </p:spPr>
      </p:pic>
      <p:pic>
        <p:nvPicPr>
          <p:cNvPr id="37892" name="Picture 13" descr="http://www.rheumatologie-berlin.de/images/early/Spondylarthropathien_03.gif"/>
          <p:cNvPicPr>
            <a:picLocks noChangeAspect="1" noChangeArrowheads="1"/>
          </p:cNvPicPr>
          <p:nvPr/>
        </p:nvPicPr>
        <p:blipFill>
          <a:blip r:embed="rId5" cstate="print"/>
          <a:srcRect/>
          <a:stretch>
            <a:fillRect/>
          </a:stretch>
        </p:blipFill>
        <p:spPr bwMode="auto">
          <a:xfrm>
            <a:off x="3397250" y="2990850"/>
            <a:ext cx="2220913" cy="1663700"/>
          </a:xfrm>
          <a:prstGeom prst="rect">
            <a:avLst/>
          </a:prstGeom>
          <a:noFill/>
          <a:ln w="19050">
            <a:solidFill>
              <a:schemeClr val="tx1"/>
            </a:solidFill>
            <a:miter lim="800000"/>
            <a:headEnd/>
            <a:tailEnd/>
          </a:ln>
          <a:effectLst>
            <a:outerShdw dist="107763" dir="2700000" algn="ctr" rotWithShape="0">
              <a:srgbClr val="000044">
                <a:alpha val="50000"/>
              </a:srgbClr>
            </a:outerShdw>
          </a:effectLst>
        </p:spPr>
      </p:pic>
      <p:sp>
        <p:nvSpPr>
          <p:cNvPr id="100357" name="Rectangle 18"/>
          <p:cNvSpPr>
            <a:spLocks noChangeArrowheads="1"/>
          </p:cNvSpPr>
          <p:nvPr/>
        </p:nvSpPr>
        <p:spPr bwMode="auto">
          <a:xfrm>
            <a:off x="666750" y="2389188"/>
            <a:ext cx="1524000" cy="427037"/>
          </a:xfrm>
          <a:prstGeom prst="rect">
            <a:avLst/>
          </a:prstGeom>
          <a:noFill/>
          <a:ln w="9525">
            <a:noFill/>
            <a:miter lim="800000"/>
            <a:headEnd/>
            <a:tailEnd/>
          </a:ln>
        </p:spPr>
        <p:txBody>
          <a:bodyPr wrap="none">
            <a:spAutoFit/>
          </a:bodyPr>
          <a:lstStyle/>
          <a:p>
            <a:pPr marL="114300" lvl="1" eaLnBrk="0" hangingPunct="0">
              <a:lnSpc>
                <a:spcPct val="120000"/>
              </a:lnSpc>
              <a:spcBef>
                <a:spcPct val="20000"/>
              </a:spcBef>
              <a:buClr>
                <a:srgbClr val="FFFF00"/>
              </a:buClr>
            </a:pPr>
            <a:r>
              <a:rPr lang="en-US" sz="2000" b="1">
                <a:solidFill>
                  <a:srgbClr val="FFFFFF"/>
                </a:solidFill>
                <a:latin typeface="Arial" pitchFamily="34" charset="0"/>
              </a:rPr>
              <a:t>Enthesitis</a:t>
            </a:r>
          </a:p>
        </p:txBody>
      </p:sp>
      <p:sp>
        <p:nvSpPr>
          <p:cNvPr id="100358" name="Rectangle 19"/>
          <p:cNvSpPr>
            <a:spLocks noChangeArrowheads="1"/>
          </p:cNvSpPr>
          <p:nvPr/>
        </p:nvSpPr>
        <p:spPr bwMode="auto">
          <a:xfrm>
            <a:off x="3236913" y="2389188"/>
            <a:ext cx="2609850" cy="427037"/>
          </a:xfrm>
          <a:prstGeom prst="rect">
            <a:avLst/>
          </a:prstGeom>
          <a:noFill/>
          <a:ln w="9525">
            <a:noFill/>
            <a:miter lim="800000"/>
            <a:headEnd/>
            <a:tailEnd/>
          </a:ln>
        </p:spPr>
        <p:txBody>
          <a:bodyPr wrap="none">
            <a:spAutoFit/>
          </a:bodyPr>
          <a:lstStyle/>
          <a:p>
            <a:pPr marL="114300" lvl="1" eaLnBrk="0" hangingPunct="0">
              <a:lnSpc>
                <a:spcPct val="120000"/>
              </a:lnSpc>
              <a:spcBef>
                <a:spcPct val="20000"/>
              </a:spcBef>
              <a:buClr>
                <a:srgbClr val="FFFF00"/>
              </a:buClr>
            </a:pPr>
            <a:r>
              <a:rPr lang="en-US" sz="2000" b="1">
                <a:solidFill>
                  <a:srgbClr val="FFFFFF"/>
                </a:solidFill>
                <a:latin typeface="Arial" pitchFamily="34" charset="0"/>
              </a:rPr>
              <a:t>Peripheral arthritis</a:t>
            </a:r>
          </a:p>
        </p:txBody>
      </p:sp>
      <p:sp>
        <p:nvSpPr>
          <p:cNvPr id="100359" name="Rectangle 20"/>
          <p:cNvSpPr>
            <a:spLocks noChangeArrowheads="1"/>
          </p:cNvSpPr>
          <p:nvPr/>
        </p:nvSpPr>
        <p:spPr bwMode="auto">
          <a:xfrm>
            <a:off x="6540500" y="2389188"/>
            <a:ext cx="1438275" cy="427037"/>
          </a:xfrm>
          <a:prstGeom prst="rect">
            <a:avLst/>
          </a:prstGeom>
          <a:noFill/>
          <a:ln w="9525">
            <a:noFill/>
            <a:miter lim="800000"/>
            <a:headEnd/>
            <a:tailEnd/>
          </a:ln>
        </p:spPr>
        <p:txBody>
          <a:bodyPr wrap="none">
            <a:spAutoFit/>
          </a:bodyPr>
          <a:lstStyle/>
          <a:p>
            <a:pPr marL="114300" lvl="1" eaLnBrk="0" hangingPunct="0">
              <a:lnSpc>
                <a:spcPct val="120000"/>
              </a:lnSpc>
              <a:spcBef>
                <a:spcPct val="20000"/>
              </a:spcBef>
              <a:buClr>
                <a:srgbClr val="FFFF00"/>
              </a:buClr>
            </a:pPr>
            <a:r>
              <a:rPr lang="en-US" sz="2000" b="1">
                <a:solidFill>
                  <a:srgbClr val="FFFFFF"/>
                </a:solidFill>
                <a:latin typeface="Arial" pitchFamily="34" charset="0"/>
              </a:rPr>
              <a:t>Dactylitis</a:t>
            </a:r>
          </a:p>
        </p:txBody>
      </p:sp>
      <p:sp>
        <p:nvSpPr>
          <p:cNvPr id="37896" name="Rectangle 22"/>
          <p:cNvSpPr>
            <a:spLocks noGrp="1" noChangeArrowheads="1"/>
          </p:cNvSpPr>
          <p:nvPr>
            <p:ph type="title"/>
          </p:nvPr>
        </p:nvSpPr>
        <p:spPr>
          <a:xfrm>
            <a:off x="420688" y="823913"/>
            <a:ext cx="5556250" cy="498475"/>
          </a:xfrm>
        </p:spPr>
        <p:txBody>
          <a:bodyPr/>
          <a:lstStyle/>
          <a:p>
            <a:pPr>
              <a:defRPr/>
            </a:pPr>
            <a:r>
              <a:rPr lang="en-US" kern="1200" dirty="0" smtClean="0">
                <a:effectLst>
                  <a:outerShdw blurRad="38100" dist="38100" dir="2700000" algn="tl">
                    <a:srgbClr val="000000"/>
                  </a:outerShdw>
                </a:effectLst>
                <a:latin typeface="Times New Roman" pitchFamily="18" charset="0"/>
                <a:ea typeface="+mn-ea"/>
                <a:cs typeface="+mn-cs"/>
              </a:rPr>
              <a:t>AS: Signs and Symptoms</a:t>
            </a:r>
          </a:p>
        </p:txBody>
      </p:sp>
      <p:pic>
        <p:nvPicPr>
          <p:cNvPr id="37897" name="Picture 2" descr="http://www.cri-net.com/base_image/images/petite/9D541A30D6.jpg">
            <a:hlinkClick r:id="rId6"/>
          </p:cNvPr>
          <p:cNvPicPr>
            <a:picLocks noChangeAspect="1" noChangeArrowheads="1"/>
          </p:cNvPicPr>
          <p:nvPr/>
        </p:nvPicPr>
        <p:blipFill>
          <a:blip r:embed="rId7" cstate="print"/>
          <a:srcRect/>
          <a:stretch>
            <a:fillRect/>
          </a:stretch>
        </p:blipFill>
        <p:spPr bwMode="auto">
          <a:xfrm>
            <a:off x="6459538" y="3289300"/>
            <a:ext cx="1762125" cy="1323975"/>
          </a:xfrm>
          <a:prstGeom prst="rect">
            <a:avLst/>
          </a:prstGeom>
          <a:noFill/>
          <a:ln w="19050">
            <a:solidFill>
              <a:schemeClr val="tx1"/>
            </a:solidFill>
            <a:miter lim="800000"/>
            <a:headEnd/>
            <a:tailEnd/>
          </a:ln>
          <a:effectLst>
            <a:outerShdw dist="107763" dir="2700000" algn="ctr" rotWithShape="0">
              <a:srgbClr val="000044">
                <a:alpha val="50000"/>
              </a:srgbClr>
            </a:outerShdw>
          </a:effectLst>
        </p:spPr>
      </p:pic>
      <p:sp>
        <p:nvSpPr>
          <p:cNvPr id="100362" name="TextBox 12"/>
          <p:cNvSpPr txBox="1">
            <a:spLocks noChangeArrowheads="1"/>
          </p:cNvSpPr>
          <p:nvPr/>
        </p:nvSpPr>
        <p:spPr bwMode="auto">
          <a:xfrm>
            <a:off x="457200" y="4876800"/>
            <a:ext cx="1967205" cy="584775"/>
          </a:xfrm>
          <a:prstGeom prst="rect">
            <a:avLst/>
          </a:prstGeom>
          <a:noFill/>
          <a:ln w="9525">
            <a:noFill/>
            <a:miter lim="800000"/>
            <a:headEnd/>
            <a:tailEnd/>
          </a:ln>
        </p:spPr>
        <p:txBody>
          <a:bodyPr wrap="none">
            <a:spAutoFit/>
          </a:bodyPr>
          <a:lstStyle/>
          <a:p>
            <a:pPr algn="ctr" eaLnBrk="0" hangingPunct="0">
              <a:spcBef>
                <a:spcPct val="50000"/>
              </a:spcBef>
            </a:pPr>
            <a:r>
              <a:rPr lang="en-US" sz="1600" b="1" dirty="0">
                <a:solidFill>
                  <a:srgbClr val="FFFFFF"/>
                </a:solidFill>
                <a:latin typeface="Arial" pitchFamily="34" charset="0"/>
              </a:rPr>
              <a:t>50% </a:t>
            </a:r>
            <a:r>
              <a:rPr lang="en-US" sz="1600" b="1" dirty="0" smtClean="0">
                <a:solidFill>
                  <a:srgbClr val="FFFFFF"/>
                </a:solidFill>
                <a:latin typeface="Arial" pitchFamily="34" charset="0"/>
              </a:rPr>
              <a:t>patients </a:t>
            </a:r>
            <a:r>
              <a:rPr lang="en-US" sz="1600" b="1" dirty="0">
                <a:solidFill>
                  <a:srgbClr val="FFFFFF"/>
                </a:solidFill>
                <a:latin typeface="Arial" pitchFamily="34" charset="0"/>
              </a:rPr>
              <a:t>with </a:t>
            </a:r>
            <a:r>
              <a:rPr lang="en-US" sz="1600" b="1" dirty="0" smtClean="0">
                <a:solidFill>
                  <a:srgbClr val="FFFFFF"/>
                </a:solidFill>
                <a:latin typeface="Arial" pitchFamily="34" charset="0"/>
              </a:rPr>
              <a:t/>
            </a:r>
            <a:br>
              <a:rPr lang="en-US" sz="1600" b="1" dirty="0" smtClean="0">
                <a:solidFill>
                  <a:srgbClr val="FFFFFF"/>
                </a:solidFill>
                <a:latin typeface="Arial" pitchFamily="34" charset="0"/>
              </a:rPr>
            </a:br>
            <a:r>
              <a:rPr lang="en-US" sz="1600" b="1" dirty="0" err="1" smtClean="0">
                <a:solidFill>
                  <a:srgbClr val="FFFFFF"/>
                </a:solidFill>
                <a:latin typeface="Arial" pitchFamily="34" charset="0"/>
              </a:rPr>
              <a:t>enthesitis</a:t>
            </a:r>
            <a:r>
              <a:rPr lang="en-US" sz="1600" b="1" baseline="30000" dirty="0" err="1" smtClean="0">
                <a:solidFill>
                  <a:srgbClr val="FFFFFF"/>
                </a:solidFill>
                <a:latin typeface="Arial" pitchFamily="34" charset="0"/>
              </a:rPr>
              <a:t>1</a:t>
            </a:r>
            <a:r>
              <a:rPr lang="en-US" sz="1600" b="1" dirty="0" smtClean="0">
                <a:solidFill>
                  <a:srgbClr val="FFFFFF"/>
                </a:solidFill>
                <a:latin typeface="Arial" pitchFamily="34" charset="0"/>
              </a:rPr>
              <a:t> </a:t>
            </a:r>
            <a:endParaRPr lang="en-US" sz="1600" b="1" dirty="0">
              <a:solidFill>
                <a:srgbClr val="FFFFFF"/>
              </a:solidFill>
              <a:latin typeface="Arial" pitchFamily="34" charset="0"/>
            </a:endParaRPr>
          </a:p>
        </p:txBody>
      </p:sp>
      <p:sp>
        <p:nvSpPr>
          <p:cNvPr id="100363" name="Text Box 17"/>
          <p:cNvSpPr txBox="1">
            <a:spLocks noChangeArrowheads="1"/>
          </p:cNvSpPr>
          <p:nvPr/>
        </p:nvSpPr>
        <p:spPr bwMode="auto">
          <a:xfrm>
            <a:off x="3144838" y="6353175"/>
            <a:ext cx="6053137" cy="547688"/>
          </a:xfrm>
          <a:prstGeom prst="rect">
            <a:avLst/>
          </a:prstGeom>
          <a:noFill/>
          <a:ln w="9525">
            <a:noFill/>
            <a:miter lim="800000"/>
            <a:headEnd/>
            <a:tailEnd/>
          </a:ln>
        </p:spPr>
        <p:txBody>
          <a:bodyPr wrap="none" anchor="ctr"/>
          <a:lstStyle/>
          <a:p>
            <a:pPr algn="r" eaLnBrk="0" hangingPunct="0"/>
            <a:r>
              <a:rPr lang="en-US" sz="1400" b="1" baseline="30000">
                <a:solidFill>
                  <a:srgbClr val="FFFFFF"/>
                </a:solidFill>
                <a:latin typeface="Arial" pitchFamily="34" charset="0"/>
              </a:rPr>
              <a:t>1</a:t>
            </a:r>
            <a:r>
              <a:rPr lang="en-GB" sz="1400" b="1">
                <a:solidFill>
                  <a:srgbClr val="FFFFFF"/>
                </a:solidFill>
                <a:latin typeface="Arial" pitchFamily="34" charset="0"/>
                <a:cs typeface="Arial" pitchFamily="34" charset="0"/>
              </a:rPr>
              <a:t>Cruyssen BV et al. Ann Rheum Dis 2007;66:1072-1077</a:t>
            </a:r>
          </a:p>
          <a:p>
            <a:pPr algn="r" eaLnBrk="0" hangingPunct="0"/>
            <a:r>
              <a:rPr lang="en-US" sz="1400" b="1" baseline="30000">
                <a:solidFill>
                  <a:srgbClr val="FFFFFF"/>
                </a:solidFill>
                <a:latin typeface="Arial" pitchFamily="34" charset="0"/>
              </a:rPr>
              <a:t>2</a:t>
            </a:r>
            <a:r>
              <a:rPr lang="en-GB" sz="1400" b="1">
                <a:solidFill>
                  <a:srgbClr val="FFFFFF"/>
                </a:solidFill>
                <a:latin typeface="Arial" pitchFamily="34" charset="0"/>
              </a:rPr>
              <a:t>Sidiropoulos PI et al. Rheumatology 2008;47:355-361</a:t>
            </a:r>
            <a:endParaRPr lang="en-GB" sz="1400" b="1">
              <a:solidFill>
                <a:srgbClr val="FFFFFF"/>
              </a:solidFill>
              <a:latin typeface="Arial" pitchFamily="34" charset="0"/>
              <a:cs typeface="Arial" pitchFamily="34" charset="0"/>
            </a:endParaRPr>
          </a:p>
        </p:txBody>
      </p:sp>
      <p:sp>
        <p:nvSpPr>
          <p:cNvPr id="100364" name="TextBox 16"/>
          <p:cNvSpPr txBox="1">
            <a:spLocks noChangeArrowheads="1"/>
          </p:cNvSpPr>
          <p:nvPr/>
        </p:nvSpPr>
        <p:spPr bwMode="auto">
          <a:xfrm>
            <a:off x="3190875" y="4854575"/>
            <a:ext cx="2286000" cy="584200"/>
          </a:xfrm>
          <a:prstGeom prst="rect">
            <a:avLst/>
          </a:prstGeom>
          <a:noFill/>
          <a:ln w="9525">
            <a:noFill/>
            <a:miter lim="800000"/>
            <a:headEnd/>
            <a:tailEnd/>
          </a:ln>
        </p:spPr>
        <p:txBody>
          <a:bodyPr>
            <a:spAutoFit/>
          </a:bodyPr>
          <a:lstStyle/>
          <a:p>
            <a:pPr algn="ctr" eaLnBrk="0" hangingPunct="0">
              <a:spcBef>
                <a:spcPct val="50000"/>
              </a:spcBef>
            </a:pPr>
            <a:r>
              <a:rPr lang="en-US" sz="1600" b="1" dirty="0">
                <a:solidFill>
                  <a:srgbClr val="FFFFFF"/>
                </a:solidFill>
                <a:latin typeface="Arial" pitchFamily="34" charset="0"/>
              </a:rPr>
              <a:t>Up to 58% </a:t>
            </a:r>
            <a:r>
              <a:rPr lang="en-US" sz="1600" b="1" dirty="0" smtClean="0">
                <a:solidFill>
                  <a:srgbClr val="FFFFFF"/>
                </a:solidFill>
                <a:latin typeface="Arial" pitchFamily="34" charset="0"/>
              </a:rPr>
              <a:t>patients </a:t>
            </a:r>
            <a:r>
              <a:rPr lang="en-US" sz="1600" b="1" dirty="0">
                <a:solidFill>
                  <a:srgbClr val="FFFFFF"/>
                </a:solidFill>
                <a:latin typeface="Arial" pitchFamily="34" charset="0"/>
              </a:rPr>
              <a:t>ever had </a:t>
            </a:r>
            <a:r>
              <a:rPr lang="en-US" sz="1600" b="1" dirty="0" err="1">
                <a:solidFill>
                  <a:srgbClr val="FFFFFF"/>
                </a:solidFill>
                <a:latin typeface="Arial" pitchFamily="34" charset="0"/>
              </a:rPr>
              <a:t>arthritis</a:t>
            </a:r>
            <a:r>
              <a:rPr lang="en-US" sz="1600" b="1" baseline="30000" dirty="0" err="1">
                <a:solidFill>
                  <a:srgbClr val="FFFFFF"/>
                </a:solidFill>
                <a:latin typeface="Arial" pitchFamily="34" charset="0"/>
              </a:rPr>
              <a:t>1</a:t>
            </a:r>
            <a:endParaRPr lang="en-US" sz="1600" b="1" dirty="0">
              <a:solidFill>
                <a:srgbClr val="FFFFFF"/>
              </a:solidFill>
              <a:latin typeface="Arial" pitchFamily="34" charset="0"/>
            </a:endParaRPr>
          </a:p>
        </p:txBody>
      </p:sp>
      <p:sp>
        <p:nvSpPr>
          <p:cNvPr id="100365" name="TextBox 17"/>
          <p:cNvSpPr txBox="1">
            <a:spLocks noChangeArrowheads="1"/>
          </p:cNvSpPr>
          <p:nvPr/>
        </p:nvSpPr>
        <p:spPr bwMode="auto">
          <a:xfrm>
            <a:off x="6203950" y="4859338"/>
            <a:ext cx="2286000" cy="584200"/>
          </a:xfrm>
          <a:prstGeom prst="rect">
            <a:avLst/>
          </a:prstGeom>
          <a:noFill/>
          <a:ln w="9525">
            <a:noFill/>
            <a:miter lim="800000"/>
            <a:headEnd/>
            <a:tailEnd/>
          </a:ln>
        </p:spPr>
        <p:txBody>
          <a:bodyPr>
            <a:spAutoFit/>
          </a:bodyPr>
          <a:lstStyle/>
          <a:p>
            <a:pPr algn="ctr" eaLnBrk="0" hangingPunct="0">
              <a:spcBef>
                <a:spcPct val="50000"/>
              </a:spcBef>
            </a:pPr>
            <a:r>
              <a:rPr lang="en-US" sz="1600" b="1" dirty="0">
                <a:solidFill>
                  <a:srgbClr val="FFFFFF"/>
                </a:solidFill>
                <a:latin typeface="Arial" pitchFamily="34" charset="0"/>
              </a:rPr>
              <a:t>Much smaller number of </a:t>
            </a:r>
            <a:r>
              <a:rPr lang="en-US" sz="1600" b="1" dirty="0" err="1" smtClean="0">
                <a:solidFill>
                  <a:srgbClr val="FFFFFF"/>
                </a:solidFill>
                <a:latin typeface="Arial" pitchFamily="34" charset="0"/>
              </a:rPr>
              <a:t>patients</a:t>
            </a:r>
            <a:r>
              <a:rPr lang="en-US" sz="1600" b="1" baseline="30000" dirty="0" err="1" smtClean="0">
                <a:solidFill>
                  <a:srgbClr val="FFFFFF"/>
                </a:solidFill>
                <a:latin typeface="Arial" pitchFamily="34" charset="0"/>
              </a:rPr>
              <a:t>2</a:t>
            </a:r>
            <a:endParaRPr lang="en-US" sz="1600" b="1" baseline="30000" dirty="0">
              <a:solidFill>
                <a:srgbClr val="FFFFFF"/>
              </a:solidFill>
              <a:latin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400" smtClean="0">
                <a:ea typeface="MS PGothic" pitchFamily="34" charset="-128"/>
              </a:rPr>
              <a:t>Why are </a:t>
            </a:r>
            <a:r>
              <a:rPr lang="en-US" sz="2400" smtClean="0"/>
              <a:t>D</a:t>
            </a:r>
            <a:r>
              <a:rPr lang="en-US" sz="2400" smtClean="0">
                <a:ea typeface="MS PGothic" pitchFamily="34" charset="-128"/>
              </a:rPr>
              <a:t>actylitis and </a:t>
            </a:r>
            <a:r>
              <a:rPr lang="en-US" sz="2400" smtClean="0"/>
              <a:t>E</a:t>
            </a:r>
            <a:r>
              <a:rPr lang="en-US" sz="2400" smtClean="0">
                <a:ea typeface="MS PGothic" pitchFamily="34" charset="-128"/>
              </a:rPr>
              <a:t>nthesitis </a:t>
            </a:r>
            <a:r>
              <a:rPr lang="en-US" sz="2400" smtClean="0"/>
              <a:t>I</a:t>
            </a:r>
            <a:r>
              <a:rPr lang="en-US" sz="2400" smtClean="0">
                <a:ea typeface="MS PGothic" pitchFamily="34" charset="-128"/>
              </a:rPr>
              <a:t>mportant? </a:t>
            </a:r>
          </a:p>
        </p:txBody>
      </p:sp>
      <p:sp>
        <p:nvSpPr>
          <p:cNvPr id="64515" name="Rectangle 3"/>
          <p:cNvSpPr>
            <a:spLocks noGrp="1" noChangeArrowheads="1"/>
          </p:cNvSpPr>
          <p:nvPr>
            <p:ph type="body" sz="half" idx="4294967295"/>
          </p:nvPr>
        </p:nvSpPr>
        <p:spPr>
          <a:xfrm>
            <a:off x="5200650" y="4464050"/>
            <a:ext cx="3943350" cy="1108075"/>
          </a:xfrm>
        </p:spPr>
        <p:txBody>
          <a:bodyPr/>
          <a:lstStyle/>
          <a:p>
            <a:pPr marL="0" indent="0" algn="ctr">
              <a:buFontTx/>
              <a:buNone/>
            </a:pPr>
            <a:r>
              <a:rPr lang="en-US" sz="1400" b="1" smtClean="0"/>
              <a:t>The first abnormality to appear in swollen joints associated with spondyloarthropathies is an enthesitis</a:t>
            </a:r>
            <a:r>
              <a:rPr lang="en-US" sz="1400" b="1" baseline="30000" smtClean="0"/>
              <a:t>2</a:t>
            </a:r>
          </a:p>
        </p:txBody>
      </p:sp>
      <p:pic>
        <p:nvPicPr>
          <p:cNvPr id="64516" name="Picture 103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20788" y="2214563"/>
            <a:ext cx="2881312" cy="1941512"/>
          </a:xfrm>
          <a:prstGeom prst="rect">
            <a:avLst/>
          </a:prstGeom>
          <a:noFill/>
          <a:ln w="2857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4517" name="Picture 1031" descr="uwe4"/>
          <p:cNvPicPr>
            <a:picLocks noChangeAspect="1" noChangeArrowheads="1"/>
          </p:cNvPicPr>
          <p:nvPr/>
        </p:nvPicPr>
        <p:blipFill>
          <a:blip r:embed="rId4" cstate="print">
            <a:extLst>
              <a:ext uri="{28A0092B-C50C-407E-A947-70E740481C1C}">
                <a14:useLocalDpi xmlns:a14="http://schemas.microsoft.com/office/drawing/2010/main" xmlns="" val="0"/>
              </a:ext>
            </a:extLst>
          </a:blip>
          <a:srcRect r="-5" b="47"/>
          <a:stretch>
            <a:fillRect/>
          </a:stretch>
        </p:blipFill>
        <p:spPr bwMode="auto">
          <a:xfrm>
            <a:off x="5697538" y="1538288"/>
            <a:ext cx="1897062" cy="2671762"/>
          </a:xfrm>
          <a:prstGeom prst="rect">
            <a:avLst/>
          </a:prstGeom>
          <a:noFill/>
          <a:ln w="2857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349512" name="Text Box 1032"/>
          <p:cNvSpPr txBox="1">
            <a:spLocks noChangeArrowheads="1"/>
          </p:cNvSpPr>
          <p:nvPr/>
        </p:nvSpPr>
        <p:spPr bwMode="auto">
          <a:xfrm>
            <a:off x="906463" y="4508500"/>
            <a:ext cx="3403600" cy="674688"/>
          </a:xfrm>
          <a:prstGeom prst="rect">
            <a:avLst/>
          </a:prstGeom>
          <a:noFill/>
          <a:ln w="12700">
            <a:noFill/>
            <a:miter lim="800000"/>
            <a:headEnd/>
            <a:tailEnd/>
          </a:ln>
        </p:spPr>
        <p:txBody>
          <a:bodyPr>
            <a:spAutoFit/>
          </a:bodyPr>
          <a:lstStyle/>
          <a:p>
            <a:pPr algn="ctr" eaLnBrk="0" hangingPunct="0">
              <a:lnSpc>
                <a:spcPct val="90000"/>
              </a:lnSpc>
              <a:spcBef>
                <a:spcPct val="60000"/>
              </a:spcBef>
              <a:buClr>
                <a:srgbClr val="FFFF00"/>
              </a:buClr>
              <a:defRPr/>
            </a:pPr>
            <a:r>
              <a:rPr lang="en-US" sz="1400" b="1" dirty="0">
                <a:solidFill>
                  <a:srgbClr val="505050"/>
                </a:solidFill>
                <a:latin typeface="Verdana"/>
                <a:ea typeface="MS PGothic" pitchFamily="34" charset="-128"/>
              </a:rPr>
              <a:t> </a:t>
            </a:r>
            <a:r>
              <a:rPr lang="en-US" sz="1400" b="1" dirty="0">
                <a:latin typeface="Verdana"/>
                <a:ea typeface="MS PGothic" pitchFamily="34" charset="-128"/>
              </a:rPr>
              <a:t>Likelihood of erosions is higher for digits with dactylitis than those without</a:t>
            </a:r>
            <a:r>
              <a:rPr lang="en-US" sz="1400" b="1" baseline="30000" dirty="0">
                <a:latin typeface="Verdana"/>
                <a:ea typeface="MS PGothic" pitchFamily="34" charset="-128"/>
              </a:rPr>
              <a:t>1</a:t>
            </a:r>
            <a:r>
              <a:rPr lang="en-US" sz="1400" b="1" dirty="0">
                <a:latin typeface="Verdana"/>
                <a:ea typeface="MS PGothic" pitchFamily="34" charset="-128"/>
              </a:rPr>
              <a:t> </a:t>
            </a:r>
          </a:p>
        </p:txBody>
      </p:sp>
      <p:sp>
        <p:nvSpPr>
          <p:cNvPr id="31751" name="Text Box 1033"/>
          <p:cNvSpPr txBox="1">
            <a:spLocks noChangeArrowheads="1"/>
          </p:cNvSpPr>
          <p:nvPr/>
        </p:nvSpPr>
        <p:spPr bwMode="auto">
          <a:xfrm>
            <a:off x="57150" y="6399213"/>
            <a:ext cx="8564563" cy="430212"/>
          </a:xfrm>
          <a:prstGeom prst="rect">
            <a:avLst/>
          </a:prstGeom>
          <a:noFill/>
          <a:ln w="12700">
            <a:noFill/>
            <a:miter lim="800000"/>
            <a:headEnd/>
            <a:tailEnd/>
          </a:ln>
        </p:spPr>
        <p:txBody>
          <a:bodyPr>
            <a:spAutoFit/>
          </a:bodyPr>
          <a:lstStyle/>
          <a:p>
            <a:pPr algn="r" eaLnBrk="0" hangingPunct="0">
              <a:defRPr/>
            </a:pPr>
            <a:r>
              <a:rPr lang="da-DK" sz="1100" b="1" baseline="30000" dirty="0">
                <a:solidFill>
                  <a:srgbClr val="FFFFFF"/>
                </a:solidFill>
                <a:latin typeface="Arial" pitchFamily="34" charset="0"/>
                <a:ea typeface="MS PGothic" pitchFamily="34" charset="-128"/>
              </a:rPr>
              <a:t>1</a:t>
            </a:r>
            <a:r>
              <a:rPr lang="da-DK" sz="1100" b="1" dirty="0">
                <a:solidFill>
                  <a:srgbClr val="FFFFFF"/>
                </a:solidFill>
                <a:latin typeface="Arial" pitchFamily="34" charset="0"/>
                <a:ea typeface="MS PGothic" pitchFamily="34" charset="-128"/>
              </a:rPr>
              <a:t>Brockbank. Ann </a:t>
            </a:r>
            <a:r>
              <a:rPr lang="da-DK" sz="1100" b="1" dirty="0" err="1">
                <a:solidFill>
                  <a:srgbClr val="FFFFFF"/>
                </a:solidFill>
                <a:latin typeface="Arial" pitchFamily="34" charset="0"/>
                <a:ea typeface="MS PGothic" pitchFamily="34" charset="-128"/>
              </a:rPr>
              <a:t>Rheum</a:t>
            </a:r>
            <a:r>
              <a:rPr lang="da-DK" sz="1100" b="1" dirty="0">
                <a:solidFill>
                  <a:srgbClr val="FFFFFF"/>
                </a:solidFill>
                <a:latin typeface="Arial" pitchFamily="34" charset="0"/>
                <a:ea typeface="MS PGothic" pitchFamily="34" charset="-128"/>
              </a:rPr>
              <a:t> Dis 2005;62:188-90; </a:t>
            </a:r>
          </a:p>
          <a:p>
            <a:pPr algn="r" eaLnBrk="0" hangingPunct="0">
              <a:defRPr/>
            </a:pPr>
            <a:r>
              <a:rPr lang="da-DK" sz="1100" b="1" baseline="30000" dirty="0">
                <a:solidFill>
                  <a:srgbClr val="FFFFFF"/>
                </a:solidFill>
                <a:latin typeface="Arial" pitchFamily="34" charset="0"/>
                <a:ea typeface="MS PGothic" pitchFamily="34" charset="-128"/>
              </a:rPr>
              <a:t>2</a:t>
            </a:r>
            <a:r>
              <a:rPr lang="en-US" sz="1100" b="1" dirty="0" err="1">
                <a:solidFill>
                  <a:srgbClr val="FFFFFF"/>
                </a:solidFill>
                <a:latin typeface="Arial" pitchFamily="34" charset="0"/>
                <a:ea typeface="MS PGothic" pitchFamily="34" charset="-128"/>
              </a:rPr>
              <a:t>McGonagle</a:t>
            </a:r>
            <a:r>
              <a:rPr lang="en-US" sz="1100" b="1" dirty="0">
                <a:solidFill>
                  <a:srgbClr val="FFFFFF"/>
                </a:solidFill>
                <a:latin typeface="Arial" pitchFamily="34" charset="0"/>
                <a:ea typeface="MS PGothic" pitchFamily="34" charset="-128"/>
              </a:rPr>
              <a:t> et al. The Lancet 1998;352.</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36563" y="809625"/>
            <a:ext cx="8267700" cy="498475"/>
          </a:xfrm>
        </p:spPr>
        <p:txBody>
          <a:bodyPr/>
          <a:lstStyle/>
          <a:p>
            <a:pPr>
              <a:defRPr/>
            </a:pPr>
            <a:r>
              <a:rPr lang="en-US" kern="1200" dirty="0" smtClean="0">
                <a:effectLst>
                  <a:outerShdw blurRad="38100" dist="38100" dir="2700000" algn="tl">
                    <a:srgbClr val="000000"/>
                  </a:outerShdw>
                </a:effectLst>
                <a:latin typeface="Times New Roman" pitchFamily="18" charset="0"/>
                <a:ea typeface="+mn-ea"/>
                <a:cs typeface="+mn-cs"/>
              </a:rPr>
              <a:t>AS: Extra-skeletal Signs and Symptoms</a:t>
            </a:r>
          </a:p>
        </p:txBody>
      </p:sp>
      <p:sp>
        <p:nvSpPr>
          <p:cNvPr id="102403" name="Rectangle 3"/>
          <p:cNvSpPr>
            <a:spLocks noChangeArrowheads="1"/>
          </p:cNvSpPr>
          <p:nvPr/>
        </p:nvSpPr>
        <p:spPr bwMode="auto">
          <a:xfrm>
            <a:off x="500063" y="1428750"/>
            <a:ext cx="8053387" cy="3832225"/>
          </a:xfrm>
          <a:prstGeom prst="rect">
            <a:avLst/>
          </a:prstGeom>
          <a:noFill/>
          <a:ln w="9525">
            <a:noFill/>
            <a:miter lim="800000"/>
            <a:headEnd/>
            <a:tailEnd/>
          </a:ln>
        </p:spPr>
        <p:txBody>
          <a:bodyPr>
            <a:spAutoFit/>
          </a:bodyPr>
          <a:lstStyle/>
          <a:p>
            <a:pPr eaLnBrk="0" hangingPunct="0">
              <a:spcBef>
                <a:spcPts val="600"/>
              </a:spcBef>
              <a:spcAft>
                <a:spcPts val="600"/>
              </a:spcAft>
              <a:tabLst>
                <a:tab pos="323850" algn="l"/>
              </a:tabLst>
            </a:pPr>
            <a:r>
              <a:rPr lang="en-GB" altLang="ja-JP" b="1" dirty="0">
                <a:solidFill>
                  <a:srgbClr val="FFFFFF"/>
                </a:solidFill>
                <a:latin typeface="Arial" pitchFamily="34" charset="0"/>
                <a:ea typeface="ＭＳ Ｐゴシック"/>
                <a:cs typeface="Times New Roman" pitchFamily="18" charset="0"/>
              </a:rPr>
              <a:t>Other common symptoms seen during the early stages of disease include:</a:t>
            </a:r>
          </a:p>
          <a:p>
            <a:pPr marL="685800" lvl="1" indent="-228600" eaLnBrk="0" hangingPunct="0">
              <a:lnSpc>
                <a:spcPct val="150000"/>
              </a:lnSpc>
              <a:spcBef>
                <a:spcPts val="600"/>
              </a:spcBef>
              <a:spcAft>
                <a:spcPts val="600"/>
              </a:spcAft>
              <a:buClr>
                <a:srgbClr val="FFFF00"/>
              </a:buClr>
              <a:buSzPct val="125000"/>
              <a:buFontTx/>
              <a:buChar char="•"/>
              <a:tabLst>
                <a:tab pos="323850" algn="l"/>
              </a:tabLst>
            </a:pPr>
            <a:r>
              <a:rPr lang="en-GB" altLang="ja-JP" b="1" dirty="0">
                <a:solidFill>
                  <a:srgbClr val="FFFFFF"/>
                </a:solidFill>
                <a:latin typeface="Arial" pitchFamily="34" charset="0"/>
                <a:ea typeface="ＭＳ Ｐゴシック"/>
                <a:cs typeface="Times New Roman" pitchFamily="18" charset="0"/>
              </a:rPr>
              <a:t>Anorexia</a:t>
            </a:r>
          </a:p>
          <a:p>
            <a:pPr marL="685800" lvl="1" indent="-228600" eaLnBrk="0" hangingPunct="0">
              <a:lnSpc>
                <a:spcPct val="150000"/>
              </a:lnSpc>
              <a:buClr>
                <a:srgbClr val="FFFF00"/>
              </a:buClr>
              <a:buSzPct val="125000"/>
              <a:buFontTx/>
              <a:buChar char="•"/>
              <a:tabLst>
                <a:tab pos="323850" algn="l"/>
              </a:tabLst>
            </a:pPr>
            <a:r>
              <a:rPr lang="en-GB" altLang="ja-JP" b="1" dirty="0">
                <a:solidFill>
                  <a:srgbClr val="FFFFFF"/>
                </a:solidFill>
                <a:latin typeface="Arial" pitchFamily="34" charset="0"/>
                <a:ea typeface="ＭＳ Ｐゴシック"/>
                <a:cs typeface="Times New Roman" pitchFamily="18" charset="0"/>
              </a:rPr>
              <a:t>Malaise</a:t>
            </a:r>
          </a:p>
          <a:p>
            <a:pPr marL="685800" lvl="1" indent="-228600" eaLnBrk="0" hangingPunct="0">
              <a:lnSpc>
                <a:spcPct val="150000"/>
              </a:lnSpc>
              <a:buClr>
                <a:srgbClr val="FFFF00"/>
              </a:buClr>
              <a:buSzPct val="125000"/>
              <a:buFontTx/>
              <a:buChar char="•"/>
              <a:tabLst>
                <a:tab pos="323850" algn="l"/>
              </a:tabLst>
            </a:pPr>
            <a:r>
              <a:rPr lang="en-GB" altLang="ja-JP" b="1" dirty="0">
                <a:solidFill>
                  <a:srgbClr val="FFFFFF"/>
                </a:solidFill>
                <a:latin typeface="Arial" pitchFamily="34" charset="0"/>
                <a:ea typeface="ＭＳ Ｐゴシック"/>
                <a:cs typeface="Times New Roman" pitchFamily="18" charset="0"/>
              </a:rPr>
              <a:t>Low grade fever </a:t>
            </a:r>
          </a:p>
          <a:p>
            <a:pPr marL="685800" lvl="1" indent="-228600" eaLnBrk="0" hangingPunct="0">
              <a:lnSpc>
                <a:spcPct val="150000"/>
              </a:lnSpc>
              <a:buClr>
                <a:srgbClr val="FFFF00"/>
              </a:buClr>
              <a:buSzPct val="125000"/>
              <a:buFontTx/>
              <a:buChar char="•"/>
              <a:tabLst>
                <a:tab pos="323850" algn="l"/>
              </a:tabLst>
            </a:pPr>
            <a:r>
              <a:rPr lang="en-GB" altLang="ja-JP" b="1" dirty="0">
                <a:solidFill>
                  <a:srgbClr val="FFFFFF"/>
                </a:solidFill>
                <a:latin typeface="Arial" pitchFamily="34" charset="0"/>
                <a:ea typeface="ＭＳ Ｐゴシック"/>
                <a:cs typeface="Times New Roman" pitchFamily="18" charset="0"/>
              </a:rPr>
              <a:t>Weight loss </a:t>
            </a:r>
          </a:p>
          <a:p>
            <a:pPr marL="685800" lvl="1" indent="-228600" eaLnBrk="0" hangingPunct="0">
              <a:lnSpc>
                <a:spcPct val="150000"/>
              </a:lnSpc>
              <a:buClr>
                <a:srgbClr val="FFFF00"/>
              </a:buClr>
              <a:buSzPct val="125000"/>
              <a:buFontTx/>
              <a:buChar char="•"/>
              <a:tabLst>
                <a:tab pos="323850" algn="l"/>
              </a:tabLst>
            </a:pPr>
            <a:r>
              <a:rPr lang="en-GB" altLang="ja-JP" b="1" dirty="0">
                <a:solidFill>
                  <a:srgbClr val="FFFFFF"/>
                </a:solidFill>
                <a:latin typeface="Arial" pitchFamily="34" charset="0"/>
                <a:ea typeface="ＭＳ Ｐゴシック"/>
                <a:cs typeface="Times New Roman" pitchFamily="18" charset="0"/>
              </a:rPr>
              <a:t>Fatigue</a:t>
            </a:r>
            <a:endParaRPr lang="en-US" altLang="ja-JP" b="1" dirty="0">
              <a:solidFill>
                <a:srgbClr val="FFFFFF"/>
              </a:solidFill>
              <a:latin typeface="Arial" pitchFamily="34" charset="0"/>
              <a:ea typeface="ＭＳ Ｐゴシック"/>
              <a:cs typeface="Times New Roman" pitchFamily="18" charset="0"/>
            </a:endParaRPr>
          </a:p>
        </p:txBody>
      </p:sp>
      <p:sp>
        <p:nvSpPr>
          <p:cNvPr id="102404" name="Rectangle 5"/>
          <p:cNvSpPr>
            <a:spLocks noChangeArrowheads="1"/>
          </p:cNvSpPr>
          <p:nvPr/>
        </p:nvSpPr>
        <p:spPr bwMode="auto">
          <a:xfrm>
            <a:off x="487363" y="6091238"/>
            <a:ext cx="8678862" cy="738187"/>
          </a:xfrm>
          <a:prstGeom prst="rect">
            <a:avLst/>
          </a:prstGeom>
          <a:noFill/>
          <a:ln w="12700">
            <a:noFill/>
            <a:miter lim="800000"/>
            <a:headEnd/>
            <a:tailEnd/>
          </a:ln>
        </p:spPr>
        <p:txBody>
          <a:bodyPr>
            <a:spAutoFit/>
          </a:bodyPr>
          <a:lstStyle/>
          <a:p>
            <a:pPr algn="r" eaLnBrk="0" hangingPunct="0"/>
            <a:r>
              <a:rPr lang="en-US" sz="1400" b="1" baseline="30000" dirty="0" err="1">
                <a:solidFill>
                  <a:srgbClr val="F2F2F2"/>
                </a:solidFill>
                <a:latin typeface="Arial" pitchFamily="34" charset="0"/>
              </a:rPr>
              <a:t>1</a:t>
            </a:r>
            <a:r>
              <a:rPr lang="en-US" sz="1400" b="1" dirty="0" err="1">
                <a:solidFill>
                  <a:srgbClr val="F2F2F2"/>
                </a:solidFill>
                <a:latin typeface="Arial" pitchFamily="34" charset="0"/>
              </a:rPr>
              <a:t>Missaoui</a:t>
            </a:r>
            <a:r>
              <a:rPr lang="en-US" sz="1400" b="1" dirty="0">
                <a:solidFill>
                  <a:srgbClr val="F2F2F2"/>
                </a:solidFill>
                <a:latin typeface="Arial" pitchFamily="34" charset="0"/>
              </a:rPr>
              <a:t> B. et al. </a:t>
            </a:r>
            <a:r>
              <a:rPr lang="nb-NO" sz="1400" b="1" dirty="0">
                <a:solidFill>
                  <a:srgbClr val="F2F2F2"/>
                </a:solidFill>
                <a:latin typeface="Arial" pitchFamily="34" charset="0"/>
              </a:rPr>
              <a:t>Ann Readapt Med </a:t>
            </a:r>
            <a:r>
              <a:rPr lang="nb-NO" sz="1400" b="1" dirty="0" smtClean="0">
                <a:solidFill>
                  <a:srgbClr val="F2F2F2"/>
                </a:solidFill>
                <a:latin typeface="Arial" pitchFamily="34" charset="0"/>
              </a:rPr>
              <a:t>Phys</a:t>
            </a:r>
            <a:r>
              <a:rPr lang="nb-NO" sz="1400" b="1" dirty="0">
                <a:solidFill>
                  <a:srgbClr val="F2F2F2"/>
                </a:solidFill>
                <a:latin typeface="Arial" pitchFamily="34" charset="0"/>
              </a:rPr>
              <a:t> </a:t>
            </a:r>
            <a:r>
              <a:rPr lang="nb-NO" sz="1400" b="1" dirty="0" smtClean="0">
                <a:solidFill>
                  <a:srgbClr val="F2F2F2"/>
                </a:solidFill>
                <a:latin typeface="Arial" pitchFamily="34" charset="0"/>
              </a:rPr>
              <a:t>2006;49:305-8, 389-391</a:t>
            </a:r>
            <a:endParaRPr lang="en-US" sz="1400" b="1" dirty="0">
              <a:solidFill>
                <a:srgbClr val="FFFFFF"/>
              </a:solidFill>
              <a:latin typeface="Arial" pitchFamily="34" charset="0"/>
            </a:endParaRPr>
          </a:p>
          <a:p>
            <a:pPr algn="r" eaLnBrk="0" hangingPunct="0"/>
            <a:r>
              <a:rPr lang="en-US" sz="1400" b="1" dirty="0">
                <a:solidFill>
                  <a:srgbClr val="FFFFFF"/>
                </a:solidFill>
                <a:latin typeface="Arial" pitchFamily="34" charset="0"/>
              </a:rPr>
              <a:t>L</a:t>
            </a:r>
            <a:r>
              <a:rPr lang="en-US" sz="1400" b="1" dirty="0">
                <a:solidFill>
                  <a:srgbClr val="F2F2F2"/>
                </a:solidFill>
                <a:latin typeface="Arial" pitchFamily="34" charset="0"/>
              </a:rPr>
              <a:t>inden VD et al. Chapter 10. In: </a:t>
            </a:r>
            <a:r>
              <a:rPr lang="en-US" sz="1400" b="1" dirty="0" err="1">
                <a:solidFill>
                  <a:srgbClr val="F2F2F2"/>
                </a:solidFill>
                <a:latin typeface="Arial" pitchFamily="34" charset="0"/>
              </a:rPr>
              <a:t>Firestein</a:t>
            </a:r>
            <a:r>
              <a:rPr lang="en-US" sz="1400" b="1" dirty="0">
                <a:solidFill>
                  <a:srgbClr val="F2F2F2"/>
                </a:solidFill>
                <a:latin typeface="Arial" pitchFamily="34" charset="0"/>
              </a:rPr>
              <a:t>, Budd, Harris, </a:t>
            </a:r>
            <a:r>
              <a:rPr lang="en-US" sz="1400" b="1" dirty="0" err="1">
                <a:solidFill>
                  <a:srgbClr val="F2F2F2"/>
                </a:solidFill>
                <a:latin typeface="Arial" pitchFamily="34" charset="0"/>
              </a:rPr>
              <a:t>McInnes</a:t>
            </a:r>
            <a:r>
              <a:rPr lang="en-US" sz="1400" b="1" dirty="0">
                <a:solidFill>
                  <a:srgbClr val="F2F2F2"/>
                </a:solidFill>
                <a:latin typeface="Arial" pitchFamily="34" charset="0"/>
              </a:rPr>
              <a:t>, Ruddy and </a:t>
            </a:r>
            <a:r>
              <a:rPr lang="en-US" sz="1400" b="1" dirty="0" err="1">
                <a:solidFill>
                  <a:srgbClr val="F2F2F2"/>
                </a:solidFill>
                <a:latin typeface="Arial" pitchFamily="34" charset="0"/>
              </a:rPr>
              <a:t>Sergent</a:t>
            </a:r>
            <a:r>
              <a:rPr lang="en-US" sz="1400" b="1" dirty="0">
                <a:solidFill>
                  <a:srgbClr val="F2F2F2"/>
                </a:solidFill>
                <a:latin typeface="Arial" pitchFamily="34" charset="0"/>
              </a:rPr>
              <a:t>, eds. Kelley’s Textbook of Rheumatology: </a:t>
            </a:r>
            <a:r>
              <a:rPr lang="en-US" sz="1400" b="1" dirty="0" err="1">
                <a:solidFill>
                  <a:srgbClr val="F2F2F2"/>
                </a:solidFill>
                <a:latin typeface="Arial" pitchFamily="34" charset="0"/>
              </a:rPr>
              <a:t>Spondyloarthropathies</a:t>
            </a:r>
            <a:r>
              <a:rPr lang="en-US" sz="1400" b="1" dirty="0">
                <a:solidFill>
                  <a:srgbClr val="F2F2F2"/>
                </a:solidFill>
                <a:latin typeface="Arial" pitchFamily="34" charset="0"/>
              </a:rPr>
              <a:t>. 8</a:t>
            </a:r>
            <a:r>
              <a:rPr lang="en-US" sz="1400" b="1" baseline="30000" dirty="0">
                <a:solidFill>
                  <a:srgbClr val="F2F2F2"/>
                </a:solidFill>
                <a:latin typeface="Arial" pitchFamily="34" charset="0"/>
              </a:rPr>
              <a:t>th</a:t>
            </a:r>
            <a:r>
              <a:rPr lang="en-US" sz="1400" b="1" dirty="0">
                <a:solidFill>
                  <a:srgbClr val="F2F2F2"/>
                </a:solidFill>
                <a:latin typeface="Arial" pitchFamily="34" charset="0"/>
              </a:rPr>
              <a:t> ed. Saunders </a:t>
            </a:r>
            <a:r>
              <a:rPr lang="en-US" sz="1400" b="1" dirty="0" err="1" smtClean="0">
                <a:solidFill>
                  <a:srgbClr val="F2F2F2"/>
                </a:solidFill>
                <a:latin typeface="Arial" pitchFamily="34" charset="0"/>
              </a:rPr>
              <a:t>Elsevier;2009:p.1176</a:t>
            </a:r>
            <a:endParaRPr lang="en-US" sz="1400" b="1" dirty="0">
              <a:solidFill>
                <a:srgbClr val="F2F2F2"/>
              </a:solidFill>
              <a:latin typeface="Arial" pitchFamily="34" charset="0"/>
            </a:endParaRPr>
          </a:p>
        </p:txBody>
      </p:sp>
      <p:grpSp>
        <p:nvGrpSpPr>
          <p:cNvPr id="2" name="Group 6"/>
          <p:cNvGrpSpPr>
            <a:grpSpLocks/>
          </p:cNvGrpSpPr>
          <p:nvPr/>
        </p:nvGrpSpPr>
        <p:grpSpPr bwMode="auto">
          <a:xfrm>
            <a:off x="5230813" y="3425825"/>
            <a:ext cx="3190875" cy="2244725"/>
            <a:chOff x="5230813" y="3425825"/>
            <a:chExt cx="3190875" cy="2244677"/>
          </a:xfrm>
        </p:grpSpPr>
        <p:pic>
          <p:nvPicPr>
            <p:cNvPr id="38915" name="Picture 53" descr="http://www.newscientist.com/blog/shortsharpscience/uploaded_images/fatigue-728633.jpg">
              <a:hlinkClick r:id="rId4"/>
            </p:cNvPr>
            <p:cNvPicPr>
              <a:picLocks noChangeAspect="1" noChangeArrowheads="1"/>
            </p:cNvPicPr>
            <p:nvPr/>
          </p:nvPicPr>
          <p:blipFill>
            <a:blip r:embed="rId5" cstate="print"/>
            <a:srcRect/>
            <a:stretch>
              <a:fillRect/>
            </a:stretch>
          </p:blipFill>
          <p:spPr bwMode="auto">
            <a:xfrm>
              <a:off x="5565775" y="3425825"/>
              <a:ext cx="2166938" cy="1623978"/>
            </a:xfrm>
            <a:prstGeom prst="rect">
              <a:avLst/>
            </a:prstGeom>
            <a:noFill/>
            <a:ln w="19050">
              <a:solidFill>
                <a:schemeClr val="tx1"/>
              </a:solidFill>
              <a:miter lim="800000"/>
              <a:headEnd/>
              <a:tailEnd/>
            </a:ln>
            <a:effectLst>
              <a:outerShdw dist="107763" dir="2700000" algn="ctr" rotWithShape="0">
                <a:srgbClr val="000044">
                  <a:alpha val="50000"/>
                </a:srgbClr>
              </a:outerShdw>
            </a:effectLst>
          </p:spPr>
        </p:pic>
        <p:sp>
          <p:nvSpPr>
            <p:cNvPr id="102407" name="Rectangle 7"/>
            <p:cNvSpPr>
              <a:spLocks noChangeArrowheads="1"/>
            </p:cNvSpPr>
            <p:nvPr/>
          </p:nvSpPr>
          <p:spPr bwMode="auto">
            <a:xfrm>
              <a:off x="5230813" y="5084714"/>
              <a:ext cx="3190875" cy="585788"/>
            </a:xfrm>
            <a:prstGeom prst="rect">
              <a:avLst/>
            </a:prstGeom>
            <a:noFill/>
            <a:ln w="9525">
              <a:noFill/>
              <a:miter lim="800000"/>
              <a:headEnd/>
              <a:tailEnd/>
            </a:ln>
          </p:spPr>
          <p:txBody>
            <a:bodyPr>
              <a:spAutoFit/>
            </a:bodyPr>
            <a:lstStyle/>
            <a:p>
              <a:pPr algn="ctr"/>
              <a:r>
                <a:rPr lang="en-US" sz="1600" b="1">
                  <a:solidFill>
                    <a:srgbClr val="FFFFFF"/>
                  </a:solidFill>
                  <a:latin typeface="Arial" pitchFamily="34" charset="0"/>
                </a:rPr>
                <a:t>Fatigue is a frequent complaint of patients with AS</a:t>
              </a:r>
              <a:r>
                <a:rPr lang="en-US" sz="1600" b="1" baseline="30000">
                  <a:solidFill>
                    <a:srgbClr val="FFFFFF"/>
                  </a:solidFill>
                  <a:latin typeface="Arial" pitchFamily="34" charset="0"/>
                </a:rPr>
                <a:t>1</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44500" y="731838"/>
            <a:ext cx="8459788" cy="498475"/>
          </a:xfrm>
        </p:spPr>
        <p:txBody>
          <a:bodyPr/>
          <a:lstStyle/>
          <a:p>
            <a:pPr>
              <a:defRPr/>
            </a:pPr>
            <a:r>
              <a:rPr lang="en-US" kern="1200" dirty="0" smtClean="0">
                <a:effectLst>
                  <a:outerShdw blurRad="38100" dist="38100" dir="2700000" algn="tl">
                    <a:srgbClr val="000000"/>
                  </a:outerShdw>
                </a:effectLst>
                <a:latin typeface="Times New Roman" pitchFamily="18" charset="0"/>
                <a:ea typeface="+mn-ea"/>
                <a:cs typeface="+mn-cs"/>
              </a:rPr>
              <a:t>AS: </a:t>
            </a:r>
            <a:r>
              <a:rPr lang="fr-FR" kern="1200" dirty="0" smtClean="0">
                <a:effectLst>
                  <a:outerShdw blurRad="38100" dist="38100" dir="2700000" algn="tl">
                    <a:srgbClr val="000000"/>
                  </a:outerShdw>
                </a:effectLst>
                <a:latin typeface="Times New Roman" pitchFamily="18" charset="0"/>
                <a:ea typeface="+mn-ea"/>
                <a:cs typeface="+mn-cs"/>
              </a:rPr>
              <a:t>Extra-</a:t>
            </a:r>
            <a:r>
              <a:rPr lang="fr-FR" kern="1200" dirty="0" err="1" smtClean="0">
                <a:effectLst>
                  <a:outerShdw blurRad="38100" dist="38100" dir="2700000" algn="tl">
                    <a:srgbClr val="000000"/>
                  </a:outerShdw>
                </a:effectLst>
                <a:latin typeface="Times New Roman" pitchFamily="18" charset="0"/>
                <a:ea typeface="+mn-ea"/>
                <a:cs typeface="+mn-cs"/>
              </a:rPr>
              <a:t>articular</a:t>
            </a:r>
            <a:r>
              <a:rPr lang="fr-FR" kern="1200" dirty="0" smtClean="0">
                <a:effectLst>
                  <a:outerShdw blurRad="38100" dist="38100" dir="2700000" algn="tl">
                    <a:srgbClr val="000000"/>
                  </a:outerShdw>
                </a:effectLst>
                <a:latin typeface="Times New Roman" pitchFamily="18" charset="0"/>
                <a:ea typeface="+mn-ea"/>
                <a:cs typeface="+mn-cs"/>
              </a:rPr>
              <a:t> Manifestations (EAM)</a:t>
            </a:r>
          </a:p>
        </p:txBody>
      </p:sp>
      <p:graphicFrame>
        <p:nvGraphicFramePr>
          <p:cNvPr id="9" name="Table 8"/>
          <p:cNvGraphicFramePr>
            <a:graphicFrameLocks noGrp="1"/>
          </p:cNvGraphicFramePr>
          <p:nvPr/>
        </p:nvGraphicFramePr>
        <p:xfrm>
          <a:off x="1712913" y="1479550"/>
          <a:ext cx="5949950" cy="4968240"/>
        </p:xfrm>
        <a:graphic>
          <a:graphicData uri="http://schemas.openxmlformats.org/drawingml/2006/table">
            <a:tbl>
              <a:tblPr/>
              <a:tblGrid>
                <a:gridCol w="3691600"/>
                <a:gridCol w="2258350"/>
              </a:tblGrid>
              <a:tr h="5211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rPr>
                        <a:t>EAM</a:t>
                      </a:r>
                      <a:endParaRPr kumimoji="0" lang="en-US" sz="16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Prevalence in AS Patients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01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Anterior uveitis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30-50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01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IBD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5-10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01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Subclinical inflammation of the gut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25-49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40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Cardiac abnormalities</a:t>
                      </a:r>
                    </a:p>
                    <a:p>
                      <a:pPr marL="817563" marR="0" lvl="1" indent="-360363"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Conduction disturbances</a:t>
                      </a:r>
                    </a:p>
                    <a:p>
                      <a:pPr marL="817563" marR="0" lvl="1" indent="-360363"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Aortic insufficiency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1-33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1-10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01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Psoriasis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10-20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01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Renal abnormalities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10-35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960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Lung abnormalities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Airways disease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Interstitial abnormalities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Emphysema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40-88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82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47-65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9-35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40574">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Bone abnormalities</a:t>
                      </a:r>
                    </a:p>
                    <a:p>
                      <a:pPr marL="457200" marR="0" lvl="2"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Osteoporosis</a:t>
                      </a:r>
                    </a:p>
                    <a:p>
                      <a:pPr marL="457200" marR="0" lvl="2"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Osteopenia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11-18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39-59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03459" name="Text Box 17"/>
          <p:cNvSpPr txBox="1">
            <a:spLocks noChangeArrowheads="1"/>
          </p:cNvSpPr>
          <p:nvPr/>
        </p:nvSpPr>
        <p:spPr bwMode="auto">
          <a:xfrm>
            <a:off x="3121025" y="6572250"/>
            <a:ext cx="6051550" cy="269875"/>
          </a:xfrm>
          <a:prstGeom prst="rect">
            <a:avLst/>
          </a:prstGeom>
          <a:noFill/>
          <a:ln w="9525">
            <a:noFill/>
            <a:miter lim="800000"/>
            <a:headEnd/>
            <a:tailEnd/>
          </a:ln>
        </p:spPr>
        <p:txBody>
          <a:bodyPr wrap="none" anchor="ctr"/>
          <a:lstStyle/>
          <a:p>
            <a:pPr algn="r" eaLnBrk="0" hangingPunct="0"/>
            <a:r>
              <a:rPr lang="en-GB" sz="1400" b="1">
                <a:solidFill>
                  <a:srgbClr val="FFFFFF"/>
                </a:solidFill>
                <a:latin typeface="Arial" pitchFamily="34" charset="0"/>
                <a:cs typeface="Arial" pitchFamily="34" charset="0"/>
              </a:rPr>
              <a:t>Elewaut D &amp; Matucci MC. Rheumatology 2009;</a:t>
            </a:r>
            <a:r>
              <a:rPr lang="en-US" sz="1400" b="1">
                <a:solidFill>
                  <a:srgbClr val="FFFFFF"/>
                </a:solidFill>
                <a:latin typeface="Arial" pitchFamily="34" charset="0"/>
              </a:rPr>
              <a:t>48:1029-1035</a:t>
            </a:r>
            <a:endParaRPr lang="en-GB" sz="1400" b="1">
              <a:solidFill>
                <a:srgbClr val="FFFFFF"/>
              </a:solidFill>
              <a:latin typeface="Arial" pitchFamily="34" charset="0"/>
              <a:cs typeface="Arial" pitchFamily="34" charset="0"/>
            </a:endParaRPr>
          </a:p>
        </p:txBody>
      </p:sp>
      <p:sp>
        <p:nvSpPr>
          <p:cNvPr id="103463" name="Rectangle 13"/>
          <p:cNvSpPr>
            <a:spLocks noChangeArrowheads="1"/>
          </p:cNvSpPr>
          <p:nvPr/>
        </p:nvSpPr>
        <p:spPr bwMode="auto">
          <a:xfrm>
            <a:off x="7729538" y="4000500"/>
            <a:ext cx="1425575" cy="307975"/>
          </a:xfrm>
          <a:prstGeom prst="rect">
            <a:avLst/>
          </a:prstGeom>
          <a:noFill/>
          <a:ln w="9525">
            <a:noFill/>
            <a:miter lim="800000"/>
            <a:headEnd/>
            <a:tailEnd/>
          </a:ln>
        </p:spPr>
        <p:txBody>
          <a:bodyPr wrap="none">
            <a:spAutoFit/>
          </a:bodyPr>
          <a:lstStyle/>
          <a:p>
            <a:pPr eaLnBrk="0" hangingPunct="0">
              <a:spcBef>
                <a:spcPct val="50000"/>
              </a:spcBef>
            </a:pPr>
            <a:r>
              <a:rPr lang="en-US" sz="1400" b="1">
                <a:solidFill>
                  <a:srgbClr val="FFFFFF"/>
                </a:solidFill>
                <a:latin typeface="Arial" pitchFamily="34" charset="0"/>
                <a:ea typeface="Arial Unicode MS" pitchFamily="34" charset="-128"/>
                <a:cs typeface="Arial Unicode MS" pitchFamily="34" charset="-128"/>
              </a:rPr>
              <a:t>Terminal ileitis</a:t>
            </a:r>
            <a:endParaRPr lang="en-US" sz="1400" b="1">
              <a:solidFill>
                <a:srgbClr val="FFFFFF"/>
              </a:solidFill>
              <a:latin typeface="Arial" pitchFamily="34" charset="0"/>
            </a:endParaRPr>
          </a:p>
        </p:txBody>
      </p:sp>
      <p:sp>
        <p:nvSpPr>
          <p:cNvPr id="103464" name="Rectangle 13"/>
          <p:cNvSpPr>
            <a:spLocks noChangeArrowheads="1"/>
          </p:cNvSpPr>
          <p:nvPr/>
        </p:nvSpPr>
        <p:spPr bwMode="auto">
          <a:xfrm>
            <a:off x="212725" y="2736850"/>
            <a:ext cx="1497013" cy="307975"/>
          </a:xfrm>
          <a:prstGeom prst="rect">
            <a:avLst/>
          </a:prstGeom>
          <a:noFill/>
          <a:ln w="9525">
            <a:noFill/>
            <a:miter lim="800000"/>
            <a:headEnd/>
            <a:tailEnd/>
          </a:ln>
        </p:spPr>
        <p:txBody>
          <a:bodyPr wrap="none">
            <a:spAutoFit/>
          </a:bodyPr>
          <a:lstStyle/>
          <a:p>
            <a:pPr eaLnBrk="0" hangingPunct="0">
              <a:spcBef>
                <a:spcPct val="50000"/>
              </a:spcBef>
            </a:pPr>
            <a:r>
              <a:rPr lang="en-US" sz="1400" b="1">
                <a:solidFill>
                  <a:srgbClr val="FFFFFF"/>
                </a:solidFill>
                <a:latin typeface="Arial" pitchFamily="34" charset="0"/>
                <a:ea typeface="Arial Unicode MS" pitchFamily="34" charset="-128"/>
                <a:cs typeface="Arial Unicode MS" pitchFamily="34" charset="-128"/>
              </a:rPr>
              <a:t>Anterior uveitis</a:t>
            </a:r>
            <a:endParaRPr lang="en-US" sz="1400" b="1">
              <a:solidFill>
                <a:srgbClr val="FFFFFF"/>
              </a:solidFill>
              <a:latin typeface="Arial" pitchFamily="34" charset="0"/>
            </a:endParaRPr>
          </a:p>
        </p:txBody>
      </p:sp>
      <p:sp>
        <p:nvSpPr>
          <p:cNvPr id="103465" name="Rectangle 13"/>
          <p:cNvSpPr>
            <a:spLocks noChangeArrowheads="1"/>
          </p:cNvSpPr>
          <p:nvPr/>
        </p:nvSpPr>
        <p:spPr bwMode="auto">
          <a:xfrm>
            <a:off x="334963" y="5357813"/>
            <a:ext cx="1348446" cy="523220"/>
          </a:xfrm>
          <a:prstGeom prst="rect">
            <a:avLst/>
          </a:prstGeom>
          <a:noFill/>
          <a:ln w="9525">
            <a:noFill/>
            <a:miter lim="800000"/>
            <a:headEnd/>
            <a:tailEnd/>
          </a:ln>
        </p:spPr>
        <p:txBody>
          <a:bodyPr wrap="none">
            <a:spAutoFit/>
          </a:bodyPr>
          <a:lstStyle/>
          <a:p>
            <a:pPr eaLnBrk="0" hangingPunct="0"/>
            <a:r>
              <a:rPr lang="en-US" sz="1400" b="1" dirty="0">
                <a:solidFill>
                  <a:srgbClr val="FFFFFF"/>
                </a:solidFill>
                <a:latin typeface="Arial" pitchFamily="34" charset="0"/>
                <a:ea typeface="Arial Unicode MS" pitchFamily="34" charset="-128"/>
                <a:cs typeface="Arial Unicode MS" pitchFamily="34" charset="-128"/>
              </a:rPr>
              <a:t>Cardiac </a:t>
            </a:r>
          </a:p>
          <a:p>
            <a:pPr eaLnBrk="0" hangingPunct="0"/>
            <a:r>
              <a:rPr lang="en-US" sz="1400" b="1" dirty="0" smtClean="0">
                <a:solidFill>
                  <a:srgbClr val="FFFFFF"/>
                </a:solidFill>
                <a:latin typeface="Arial" pitchFamily="34" charset="0"/>
                <a:ea typeface="Arial Unicode MS" pitchFamily="34" charset="-128"/>
                <a:cs typeface="Arial Unicode MS" pitchFamily="34" charset="-128"/>
              </a:rPr>
              <a:t>abnormalities</a:t>
            </a:r>
            <a:endParaRPr lang="en-US" sz="1400" b="1" dirty="0">
              <a:solidFill>
                <a:srgbClr val="FFFFFF"/>
              </a:solidFill>
              <a:latin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Rectangle 15"/>
          <p:cNvSpPr>
            <a:spLocks noGrp="1" noChangeArrowheads="1"/>
          </p:cNvSpPr>
          <p:nvPr>
            <p:ph type="ctrTitle"/>
          </p:nvPr>
        </p:nvSpPr>
        <p:spPr>
          <a:xfrm>
            <a:off x="677863" y="2600325"/>
            <a:ext cx="7788275" cy="581025"/>
          </a:xfrm>
        </p:spPr>
        <p:txBody>
          <a:bodyPr/>
          <a:lstStyle/>
          <a:p>
            <a:pPr>
              <a:defRPr/>
            </a:pPr>
            <a:r>
              <a:rPr lang="en-US" dirty="0"/>
              <a:t>Ankylosing </a:t>
            </a:r>
            <a:r>
              <a:rPr lang="en-US" dirty="0" smtClean="0"/>
              <a:t>Spondylitis</a:t>
            </a:r>
            <a:endParaRPr lang="en-US" dirty="0"/>
          </a:p>
        </p:txBody>
      </p:sp>
      <p:sp>
        <p:nvSpPr>
          <p:cNvPr id="219139" name="Subtitle 3"/>
          <p:cNvSpPr>
            <a:spLocks noGrp="1"/>
          </p:cNvSpPr>
          <p:nvPr>
            <p:ph type="subTitle" idx="1"/>
          </p:nvPr>
        </p:nvSpPr>
        <p:spPr>
          <a:xfrm>
            <a:off x="1354138" y="3867150"/>
            <a:ext cx="6435725" cy="373949"/>
          </a:xfrm>
        </p:spPr>
        <p:txBody>
          <a:bodyPr/>
          <a:lstStyle/>
          <a:p>
            <a:r>
              <a:rPr lang="en-US" dirty="0" smtClean="0"/>
              <a:t>Classification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4" name="Rectangle 6"/>
          <p:cNvSpPr>
            <a:spLocks noGrp="1" noChangeArrowheads="1"/>
          </p:cNvSpPr>
          <p:nvPr>
            <p:ph type="title"/>
          </p:nvPr>
        </p:nvSpPr>
        <p:spPr/>
        <p:txBody>
          <a:bodyPr/>
          <a:lstStyle/>
          <a:p>
            <a:pPr>
              <a:defRPr/>
            </a:pPr>
            <a:r>
              <a:rPr lang="en-US" dirty="0"/>
              <a:t>Diagnosis of AS</a:t>
            </a:r>
          </a:p>
        </p:txBody>
      </p:sp>
      <p:sp>
        <p:nvSpPr>
          <p:cNvPr id="228355" name="Rectangle 7"/>
          <p:cNvSpPr>
            <a:spLocks noGrp="1" noChangeArrowheads="1"/>
          </p:cNvSpPr>
          <p:nvPr>
            <p:ph type="body" idx="1"/>
          </p:nvPr>
        </p:nvSpPr>
        <p:spPr>
          <a:xfrm>
            <a:off x="536575" y="1628775"/>
            <a:ext cx="8045450" cy="4297363"/>
          </a:xfrm>
        </p:spPr>
        <p:txBody>
          <a:bodyPr/>
          <a:lstStyle/>
          <a:p>
            <a:r>
              <a:rPr lang="en-US" sz="1800" smtClean="0"/>
              <a:t>Modified New York Criteria for AS</a:t>
            </a:r>
            <a:r>
              <a:rPr lang="en-US" sz="1800" baseline="30000" smtClean="0"/>
              <a:t>1</a:t>
            </a:r>
          </a:p>
          <a:p>
            <a:pPr lvl="1"/>
            <a:r>
              <a:rPr lang="en-US" sz="1800" smtClean="0"/>
              <a:t>Low back pain &gt; 3 months (improved by exercise and not relieved by rest)</a:t>
            </a:r>
          </a:p>
          <a:p>
            <a:pPr lvl="1"/>
            <a:r>
              <a:rPr lang="en-US" sz="1800" smtClean="0"/>
              <a:t>Limitation of lumbar spinal motion in sagittal and frontal planes</a:t>
            </a:r>
          </a:p>
          <a:p>
            <a:pPr lvl="1"/>
            <a:r>
              <a:rPr lang="en-US" sz="1800" smtClean="0"/>
              <a:t>Chest expansion decreased relative to normal</a:t>
            </a:r>
          </a:p>
          <a:p>
            <a:pPr lvl="1"/>
            <a:r>
              <a:rPr lang="en-US" sz="1800" smtClean="0"/>
              <a:t>Bilateral sacroilitis grade 2-4 or unilateral sacroilitis grade 3 or 4</a:t>
            </a:r>
          </a:p>
          <a:p>
            <a:r>
              <a:rPr lang="en-US" sz="1800" smtClean="0"/>
              <a:t>Detection of sacroilitis via X-ray or MRI</a:t>
            </a:r>
            <a:r>
              <a:rPr lang="en-US" sz="1800" baseline="30000" smtClean="0"/>
              <a:t>1</a:t>
            </a:r>
          </a:p>
          <a:p>
            <a:pPr lvl="1"/>
            <a:r>
              <a:rPr lang="en-US" sz="1800" smtClean="0"/>
              <a:t>MRI can be used for earlier detection of inflammation (enthesitis) at other sites.</a:t>
            </a:r>
          </a:p>
          <a:p>
            <a:r>
              <a:rPr lang="en-US" sz="1800" smtClean="0"/>
              <a:t>There is no specific laboratory test for AS</a:t>
            </a:r>
            <a:r>
              <a:rPr lang="en-US" sz="1800" baseline="30000" smtClean="0"/>
              <a:t>1</a:t>
            </a:r>
          </a:p>
          <a:p>
            <a:pPr lvl="1"/>
            <a:r>
              <a:rPr lang="en-US" sz="1800" smtClean="0"/>
              <a:t>ESR and CRP can indicate inflammation</a:t>
            </a:r>
          </a:p>
          <a:p>
            <a:pPr lvl="2"/>
            <a:r>
              <a:rPr lang="en-US" sz="1800" smtClean="0"/>
              <a:t>50-70% of active AS patients will have increased ESR and CRP</a:t>
            </a:r>
            <a:r>
              <a:rPr lang="en-US" sz="1800" baseline="30000" smtClean="0"/>
              <a:t>2</a:t>
            </a:r>
            <a:r>
              <a:rPr lang="en-US" sz="1800" smtClean="0"/>
              <a:t> </a:t>
            </a:r>
          </a:p>
          <a:p>
            <a:pPr lvl="1"/>
            <a:r>
              <a:rPr lang="en-US" sz="1800" smtClean="0"/>
              <a:t>Rheumatoid factor is not associated with AS</a:t>
            </a:r>
          </a:p>
          <a:p>
            <a:pPr lvl="1"/>
            <a:r>
              <a:rPr lang="en-US" sz="1800" smtClean="0"/>
              <a:t>HLA-B27</a:t>
            </a:r>
          </a:p>
        </p:txBody>
      </p:sp>
      <p:sp>
        <p:nvSpPr>
          <p:cNvPr id="228356" name="Text Box 8"/>
          <p:cNvSpPr txBox="1">
            <a:spLocks noChangeArrowheads="1"/>
          </p:cNvSpPr>
          <p:nvPr/>
        </p:nvSpPr>
        <p:spPr bwMode="auto">
          <a:xfrm>
            <a:off x="2273300" y="6340475"/>
            <a:ext cx="6870700" cy="517525"/>
          </a:xfrm>
          <a:prstGeom prst="rect">
            <a:avLst/>
          </a:prstGeom>
          <a:noFill/>
          <a:ln w="9525">
            <a:noFill/>
            <a:miter lim="800000"/>
            <a:headEnd/>
            <a:tailEnd/>
          </a:ln>
        </p:spPr>
        <p:txBody>
          <a:bodyPr wrap="none">
            <a:spAutoFit/>
          </a:bodyPr>
          <a:lstStyle/>
          <a:p>
            <a:pPr algn="r" eaLnBrk="0" hangingPunct="0"/>
            <a:r>
              <a:rPr lang="en-US" sz="1400" b="1" baseline="30000">
                <a:solidFill>
                  <a:srgbClr val="FFFFFF"/>
                </a:solidFill>
                <a:latin typeface="Arial" pitchFamily="34" charset="0"/>
              </a:rPr>
              <a:t>1</a:t>
            </a:r>
            <a:r>
              <a:rPr lang="en-US" sz="1400" b="1">
                <a:solidFill>
                  <a:srgbClr val="FFFFFF"/>
                </a:solidFill>
                <a:latin typeface="Arial" pitchFamily="34" charset="0"/>
              </a:rPr>
              <a:t>Khan M, Ankylosing Spondylitis-the facts; 2002:Oxford University Press:94-98.</a:t>
            </a:r>
            <a:br>
              <a:rPr lang="en-US" sz="1400" b="1">
                <a:solidFill>
                  <a:srgbClr val="FFFFFF"/>
                </a:solidFill>
                <a:latin typeface="Arial" pitchFamily="34" charset="0"/>
              </a:rPr>
            </a:br>
            <a:r>
              <a:rPr lang="en-US" sz="1400" b="1" baseline="30000">
                <a:solidFill>
                  <a:srgbClr val="FFFFFF"/>
                </a:solidFill>
                <a:latin typeface="Arial" pitchFamily="34" charset="0"/>
              </a:rPr>
              <a:t>2</a:t>
            </a:r>
            <a:r>
              <a:rPr lang="en-US" sz="1400" b="1">
                <a:solidFill>
                  <a:srgbClr val="FFFFFF"/>
                </a:solidFill>
                <a:latin typeface="Arial" pitchFamily="34" charset="0"/>
              </a:rPr>
              <a:t>Sieper J, et al. </a:t>
            </a:r>
            <a:r>
              <a:rPr lang="en-US" sz="1400" b="1" i="1">
                <a:solidFill>
                  <a:srgbClr val="FFFFFF"/>
                </a:solidFill>
                <a:latin typeface="Arial" pitchFamily="34" charset="0"/>
              </a:rPr>
              <a:t>Ann Rheum Dis</a:t>
            </a:r>
            <a:r>
              <a:rPr lang="en-US" sz="1400" b="1">
                <a:solidFill>
                  <a:srgbClr val="FFFFFF"/>
                </a:solidFill>
                <a:latin typeface="Arial" pitchFamily="34" charset="0"/>
              </a:rPr>
              <a:t>. 2002;61(Suppl 8).</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374650" y="163844"/>
            <a:ext cx="8469099" cy="1200150"/>
          </a:xfrm>
          <a:prstGeom prst="rect">
            <a:avLst/>
          </a:prstGeom>
          <a:noFill/>
          <a:ln w="9525">
            <a:noFill/>
            <a:miter lim="800000"/>
            <a:headEnd/>
            <a:tailEnd/>
          </a:ln>
        </p:spPr>
        <p:txBody>
          <a:bodyPr wrap="square">
            <a:spAutoFit/>
          </a:bodyPr>
          <a:lstStyle/>
          <a:p>
            <a:pPr eaLnBrk="0" hangingPunct="0">
              <a:defRPr/>
            </a:pPr>
            <a:r>
              <a:rPr lang="en-US" sz="3600" b="1" dirty="0">
                <a:solidFill>
                  <a:srgbClr val="FFFF00"/>
                </a:solidFill>
                <a:effectLst>
                  <a:outerShdw blurRad="38100" dist="38100" dir="2700000" algn="tl">
                    <a:srgbClr val="000000"/>
                  </a:outerShdw>
                </a:effectLst>
                <a:latin typeface="Times New Roman" pitchFamily="18" charset="0"/>
              </a:rPr>
              <a:t>Diagnostic </a:t>
            </a:r>
            <a:r>
              <a:rPr lang="en-US" sz="3600" b="1" dirty="0" smtClean="0">
                <a:solidFill>
                  <a:srgbClr val="FFFF00"/>
                </a:solidFill>
                <a:effectLst>
                  <a:outerShdw blurRad="38100" dist="38100" dir="2700000" algn="tl">
                    <a:srgbClr val="000000"/>
                  </a:outerShdw>
                </a:effectLst>
                <a:latin typeface="Times New Roman" pitchFamily="18" charset="0"/>
              </a:rPr>
              <a:t>Standard for </a:t>
            </a:r>
            <a:r>
              <a:rPr lang="en-US" sz="3600" b="1" dirty="0">
                <a:solidFill>
                  <a:srgbClr val="FFFF00"/>
                </a:solidFill>
                <a:effectLst>
                  <a:outerShdw blurRad="38100" dist="38100" dir="2700000" algn="tl">
                    <a:srgbClr val="000000"/>
                  </a:outerShdw>
                </a:effectLst>
                <a:latin typeface="Times New Roman" pitchFamily="18" charset="0"/>
              </a:rPr>
              <a:t>AS: Modified NY </a:t>
            </a:r>
            <a:r>
              <a:rPr lang="en-US" sz="3600" b="1" dirty="0" smtClean="0">
                <a:solidFill>
                  <a:srgbClr val="FFFF00"/>
                </a:solidFill>
                <a:effectLst>
                  <a:outerShdw blurRad="38100" dist="38100" dir="2700000" algn="tl">
                    <a:srgbClr val="000000"/>
                  </a:outerShdw>
                </a:effectLst>
                <a:latin typeface="Times New Roman" pitchFamily="18" charset="0"/>
              </a:rPr>
              <a:t>Classification Criteria (</a:t>
            </a:r>
            <a:r>
              <a:rPr lang="en-US" sz="3600" b="1" dirty="0">
                <a:solidFill>
                  <a:srgbClr val="FFFF00"/>
                </a:solidFill>
                <a:effectLst>
                  <a:outerShdw blurRad="38100" dist="38100" dir="2700000" algn="tl">
                    <a:srgbClr val="000000"/>
                  </a:outerShdw>
                </a:effectLst>
                <a:latin typeface="Times New Roman" pitchFamily="18" charset="0"/>
              </a:rPr>
              <a:t>1984)</a:t>
            </a:r>
            <a:r>
              <a:rPr lang="en-US" sz="3600" b="1" baseline="30000" dirty="0" smtClean="0">
                <a:solidFill>
                  <a:srgbClr val="FFFF00"/>
                </a:solidFill>
                <a:effectLst>
                  <a:outerShdw blurRad="38100" dist="38100" dir="2700000" algn="tl">
                    <a:srgbClr val="000000"/>
                  </a:outerShdw>
                </a:effectLst>
                <a:latin typeface="Times New Roman" pitchFamily="18" charset="0"/>
              </a:rPr>
              <a:t>1</a:t>
            </a:r>
          </a:p>
        </p:txBody>
      </p:sp>
      <p:sp>
        <p:nvSpPr>
          <p:cNvPr id="111619" name="Text Box 2"/>
          <p:cNvSpPr txBox="1">
            <a:spLocks noChangeArrowheads="1"/>
          </p:cNvSpPr>
          <p:nvPr/>
        </p:nvSpPr>
        <p:spPr bwMode="auto">
          <a:xfrm>
            <a:off x="271463" y="1436688"/>
            <a:ext cx="8631237" cy="3754437"/>
          </a:xfrm>
          <a:prstGeom prst="rect">
            <a:avLst/>
          </a:prstGeom>
          <a:noFill/>
          <a:ln w="9525">
            <a:noFill/>
            <a:miter lim="800000"/>
            <a:headEnd/>
            <a:tailEnd/>
          </a:ln>
        </p:spPr>
        <p:txBody>
          <a:bodyPr>
            <a:spAutoFit/>
          </a:bodyPr>
          <a:lstStyle/>
          <a:p>
            <a:pPr marL="463550" indent="-354013" eaLnBrk="0" hangingPunct="0">
              <a:spcBef>
                <a:spcPct val="50000"/>
              </a:spcBef>
              <a:buFont typeface="Arial" pitchFamily="34" charset="0"/>
              <a:buChar char="•"/>
            </a:pPr>
            <a:r>
              <a:rPr lang="en-US" b="1" dirty="0">
                <a:solidFill>
                  <a:srgbClr val="FFFF00"/>
                </a:solidFill>
                <a:latin typeface="Arial" pitchFamily="34" charset="0"/>
                <a:cs typeface="Arial" pitchFamily="34" charset="0"/>
              </a:rPr>
              <a:t>Clinical components:</a:t>
            </a:r>
          </a:p>
          <a:p>
            <a:pPr marL="463550" indent="-354013" defTabSz="517525" eaLnBrk="0" hangingPunct="0">
              <a:spcBef>
                <a:spcPts val="1200"/>
              </a:spcBef>
              <a:buClr>
                <a:srgbClr val="FFFF00"/>
              </a:buClr>
              <a:buFont typeface="Arial" pitchFamily="34" charset="0"/>
              <a:buChar char="–"/>
            </a:pPr>
            <a:r>
              <a:rPr lang="en-US" sz="1800" b="1" dirty="0">
                <a:solidFill>
                  <a:srgbClr val="FFFFFF"/>
                </a:solidFill>
                <a:latin typeface="Arial" pitchFamily="34" charset="0"/>
                <a:cs typeface="Arial" pitchFamily="34" charset="0"/>
              </a:rPr>
              <a:t> </a:t>
            </a:r>
            <a:r>
              <a:rPr lang="en-US" sz="2000" b="1" dirty="0">
                <a:solidFill>
                  <a:srgbClr val="FFFFFF"/>
                </a:solidFill>
                <a:latin typeface="Arial" pitchFamily="34" charset="0"/>
                <a:cs typeface="Arial" pitchFamily="34" charset="0"/>
              </a:rPr>
              <a:t>Low back pain and stiffness for more than 3 months which   	improves with exercise, but is not relieved by rest</a:t>
            </a:r>
          </a:p>
          <a:p>
            <a:pPr marL="463550" indent="-354013" defTabSz="517525" eaLnBrk="0" hangingPunct="0">
              <a:spcBef>
                <a:spcPts val="1200"/>
              </a:spcBef>
              <a:buClr>
                <a:srgbClr val="FFFF00"/>
              </a:buClr>
              <a:buFont typeface="Arial" pitchFamily="34" charset="0"/>
              <a:buChar char="–"/>
            </a:pPr>
            <a:r>
              <a:rPr lang="en-US" sz="2000" b="1" dirty="0">
                <a:solidFill>
                  <a:srgbClr val="FFFFFF"/>
                </a:solidFill>
                <a:latin typeface="Arial" pitchFamily="34" charset="0"/>
                <a:cs typeface="Arial" pitchFamily="34" charset="0"/>
              </a:rPr>
              <a:t> Limitation of motion of </a:t>
            </a:r>
            <a:r>
              <a:rPr lang="en-US" sz="2000" b="1" dirty="0" smtClean="0">
                <a:solidFill>
                  <a:srgbClr val="FFFFFF"/>
                </a:solidFill>
                <a:latin typeface="Arial" pitchFamily="34" charset="0"/>
                <a:cs typeface="Arial" pitchFamily="34" charset="0"/>
              </a:rPr>
              <a:t>the lumbar </a:t>
            </a:r>
            <a:r>
              <a:rPr lang="en-US" sz="2000" b="1" dirty="0">
                <a:solidFill>
                  <a:srgbClr val="FFFFFF"/>
                </a:solidFill>
                <a:latin typeface="Arial" pitchFamily="34" charset="0"/>
                <a:cs typeface="Arial" pitchFamily="34" charset="0"/>
              </a:rPr>
              <a:t>spine in both the sagittal 	and frontal planes</a:t>
            </a:r>
          </a:p>
          <a:p>
            <a:pPr marL="463550" indent="-354013" defTabSz="517525" eaLnBrk="0" hangingPunct="0">
              <a:spcBef>
                <a:spcPts val="1200"/>
              </a:spcBef>
              <a:buClr>
                <a:srgbClr val="FFFF00"/>
              </a:buClr>
              <a:buFont typeface="Arial" pitchFamily="34" charset="0"/>
              <a:buChar char="–"/>
            </a:pPr>
            <a:r>
              <a:rPr lang="en-US" sz="2000" b="1" dirty="0">
                <a:solidFill>
                  <a:srgbClr val="FFFFFF"/>
                </a:solidFill>
                <a:latin typeface="Arial" pitchFamily="34" charset="0"/>
                <a:cs typeface="Arial" pitchFamily="34" charset="0"/>
              </a:rPr>
              <a:t> Limitation of </a:t>
            </a:r>
            <a:r>
              <a:rPr lang="en-US" sz="2000" b="1" dirty="0" smtClean="0">
                <a:solidFill>
                  <a:srgbClr val="FFFFFF"/>
                </a:solidFill>
                <a:latin typeface="Arial" pitchFamily="34" charset="0"/>
                <a:cs typeface="Arial" pitchFamily="34" charset="0"/>
              </a:rPr>
              <a:t>chest expansion </a:t>
            </a:r>
            <a:r>
              <a:rPr lang="en-US" sz="2000" b="1" dirty="0">
                <a:solidFill>
                  <a:srgbClr val="FFFFFF"/>
                </a:solidFill>
                <a:latin typeface="Arial" pitchFamily="34" charset="0"/>
                <a:cs typeface="Arial" pitchFamily="34" charset="0"/>
              </a:rPr>
              <a:t>relative to normal values 		correlated for age and sex</a:t>
            </a:r>
            <a:endParaRPr lang="en-US" sz="2000" b="1" dirty="0">
              <a:solidFill>
                <a:srgbClr val="99FFCC"/>
              </a:solidFill>
              <a:latin typeface="Arial" pitchFamily="34" charset="0"/>
              <a:cs typeface="Arial" pitchFamily="34" charset="0"/>
            </a:endParaRPr>
          </a:p>
          <a:p>
            <a:pPr marL="517525" indent="-407988" eaLnBrk="0" hangingPunct="0">
              <a:spcBef>
                <a:spcPts val="1200"/>
              </a:spcBef>
              <a:buFont typeface="Arial" pitchFamily="34" charset="0"/>
              <a:buChar char="•"/>
            </a:pPr>
            <a:r>
              <a:rPr lang="en-US" b="1" dirty="0" smtClean="0">
                <a:solidFill>
                  <a:srgbClr val="FFFF00"/>
                </a:solidFill>
                <a:latin typeface="Arial" pitchFamily="34" charset="0"/>
                <a:cs typeface="Arial" pitchFamily="34" charset="0"/>
              </a:rPr>
              <a:t>Radiological component</a:t>
            </a:r>
            <a:r>
              <a:rPr lang="en-US" b="1" dirty="0">
                <a:solidFill>
                  <a:srgbClr val="FFFF00"/>
                </a:solidFill>
                <a:latin typeface="Arial" pitchFamily="34" charset="0"/>
                <a:cs typeface="Arial" pitchFamily="34" charset="0"/>
              </a:rPr>
              <a:t>:</a:t>
            </a:r>
          </a:p>
          <a:p>
            <a:pPr marL="517525" indent="-407988" eaLnBrk="0" hangingPunct="0">
              <a:spcBef>
                <a:spcPts val="1200"/>
              </a:spcBef>
              <a:buClr>
                <a:srgbClr val="FFFF00"/>
              </a:buClr>
              <a:buFont typeface="Arial" pitchFamily="34" charset="0"/>
              <a:buChar char="–"/>
            </a:pPr>
            <a:r>
              <a:rPr lang="en-US" sz="2000" b="1" dirty="0" smtClean="0">
                <a:solidFill>
                  <a:srgbClr val="FFFFFF"/>
                </a:solidFill>
                <a:latin typeface="Arial" pitchFamily="34" charset="0"/>
                <a:cs typeface="Arial" pitchFamily="34" charset="0"/>
              </a:rPr>
              <a:t>Sacroiliitis Grade </a:t>
            </a:r>
            <a:r>
              <a:rPr lang="en-US" sz="2000" b="1" u="sng" dirty="0" smtClean="0">
                <a:solidFill>
                  <a:srgbClr val="FFFFFF"/>
                </a:solidFill>
                <a:latin typeface="Arial" pitchFamily="34" charset="0"/>
                <a:cs typeface="Arial" pitchFamily="34" charset="0"/>
              </a:rPr>
              <a:t>&gt;</a:t>
            </a:r>
            <a:r>
              <a:rPr lang="en-US" sz="2000" b="1" dirty="0">
                <a:solidFill>
                  <a:srgbClr val="FFFFFF"/>
                </a:solidFill>
                <a:latin typeface="Arial" pitchFamily="34" charset="0"/>
                <a:cs typeface="Arial" pitchFamily="34" charset="0"/>
              </a:rPr>
              <a:t>2 bilaterally or </a:t>
            </a:r>
            <a:r>
              <a:rPr lang="en-US" sz="2000" b="1" dirty="0" smtClean="0">
                <a:solidFill>
                  <a:srgbClr val="FFFFFF"/>
                </a:solidFill>
                <a:latin typeface="Arial" pitchFamily="34" charset="0"/>
                <a:cs typeface="Arial" pitchFamily="34" charset="0"/>
              </a:rPr>
              <a:t>Grade 3-4 </a:t>
            </a:r>
            <a:r>
              <a:rPr lang="en-US" sz="2000" b="1" dirty="0">
                <a:solidFill>
                  <a:srgbClr val="FFFFFF"/>
                </a:solidFill>
                <a:latin typeface="Arial" pitchFamily="34" charset="0"/>
                <a:cs typeface="Arial" pitchFamily="34" charset="0"/>
              </a:rPr>
              <a:t>unilaterally</a:t>
            </a:r>
          </a:p>
        </p:txBody>
      </p:sp>
      <p:sp>
        <p:nvSpPr>
          <p:cNvPr id="111620" name="Text Box 4"/>
          <p:cNvSpPr txBox="1">
            <a:spLocks noChangeArrowheads="1"/>
          </p:cNvSpPr>
          <p:nvPr/>
        </p:nvSpPr>
        <p:spPr bwMode="auto">
          <a:xfrm>
            <a:off x="433387" y="5230813"/>
            <a:ext cx="8533191" cy="1338262"/>
          </a:xfrm>
          <a:prstGeom prst="rect">
            <a:avLst/>
          </a:prstGeom>
          <a:noFill/>
          <a:ln w="9525">
            <a:noFill/>
            <a:miter lim="800000"/>
            <a:headEnd/>
            <a:tailEnd/>
          </a:ln>
        </p:spPr>
        <p:txBody>
          <a:bodyPr wrap="square">
            <a:spAutoFit/>
          </a:bodyPr>
          <a:lstStyle/>
          <a:p>
            <a:pPr eaLnBrk="0" hangingPunct="0">
              <a:spcBef>
                <a:spcPct val="50000"/>
              </a:spcBef>
            </a:pPr>
            <a:r>
              <a:rPr lang="en-US" sz="1800" b="1" u="sng" dirty="0">
                <a:solidFill>
                  <a:srgbClr val="FFFF00"/>
                </a:solidFill>
                <a:latin typeface="Arial" pitchFamily="34" charset="0"/>
                <a:cs typeface="Arial" pitchFamily="34" charset="0"/>
              </a:rPr>
              <a:t>Definite AS</a:t>
            </a:r>
            <a:r>
              <a:rPr lang="en-US" sz="1800" b="1" dirty="0">
                <a:solidFill>
                  <a:srgbClr val="FFFF00"/>
                </a:solidFill>
                <a:latin typeface="Arial" pitchFamily="34" charset="0"/>
                <a:cs typeface="Arial" pitchFamily="34" charset="0"/>
              </a:rPr>
              <a:t> if the radiological criterion is associated with at least </a:t>
            </a:r>
            <a:r>
              <a:rPr lang="en-US" sz="1800" b="1" dirty="0" smtClean="0">
                <a:solidFill>
                  <a:srgbClr val="FFFF00"/>
                </a:solidFill>
                <a:latin typeface="Arial" pitchFamily="34" charset="0"/>
                <a:cs typeface="Arial" pitchFamily="34" charset="0"/>
              </a:rPr>
              <a:t>one </a:t>
            </a:r>
            <a:r>
              <a:rPr lang="en-US" sz="1800" b="1" dirty="0">
                <a:solidFill>
                  <a:srgbClr val="FFFF00"/>
                </a:solidFill>
                <a:latin typeface="Arial" pitchFamily="34" charset="0"/>
                <a:cs typeface="Arial" pitchFamily="34" charset="0"/>
              </a:rPr>
              <a:t>clinical </a:t>
            </a:r>
            <a:r>
              <a:rPr lang="en-US" sz="1800" b="1" dirty="0" err="1">
                <a:solidFill>
                  <a:srgbClr val="FFFF00"/>
                </a:solidFill>
                <a:latin typeface="Arial" pitchFamily="34" charset="0"/>
                <a:cs typeface="Arial" pitchFamily="34" charset="0"/>
              </a:rPr>
              <a:t>criterion</a:t>
            </a:r>
            <a:r>
              <a:rPr lang="en-US" sz="1800" b="1" baseline="30000" dirty="0" err="1">
                <a:solidFill>
                  <a:srgbClr val="FFFF00"/>
                </a:solidFill>
                <a:latin typeface="Arial" pitchFamily="34" charset="0"/>
                <a:cs typeface="Arial" pitchFamily="34" charset="0"/>
              </a:rPr>
              <a:t>2</a:t>
            </a:r>
            <a:endParaRPr lang="en-US" sz="1800" b="1" baseline="30000" dirty="0">
              <a:solidFill>
                <a:srgbClr val="FFFF00"/>
              </a:solidFill>
              <a:latin typeface="Arial" pitchFamily="34" charset="0"/>
              <a:cs typeface="Arial" pitchFamily="34" charset="0"/>
            </a:endParaRPr>
          </a:p>
          <a:p>
            <a:pPr eaLnBrk="0" hangingPunct="0">
              <a:spcBef>
                <a:spcPct val="50000"/>
              </a:spcBef>
            </a:pPr>
            <a:r>
              <a:rPr lang="en-US" sz="1800" b="1" u="sng" dirty="0">
                <a:solidFill>
                  <a:srgbClr val="FFFF00"/>
                </a:solidFill>
                <a:latin typeface="Arial" pitchFamily="34" charset="0"/>
                <a:cs typeface="Arial" pitchFamily="34" charset="0"/>
              </a:rPr>
              <a:t>Probable AS</a:t>
            </a:r>
            <a:r>
              <a:rPr lang="en-US" sz="1800" b="1" dirty="0">
                <a:solidFill>
                  <a:srgbClr val="FFFF00"/>
                </a:solidFill>
                <a:latin typeface="Arial" pitchFamily="34" charset="0"/>
                <a:cs typeface="Arial" pitchFamily="34" charset="0"/>
              </a:rPr>
              <a:t> </a:t>
            </a:r>
            <a:r>
              <a:rPr lang="en-US" sz="1800" b="1" dirty="0" smtClean="0">
                <a:solidFill>
                  <a:srgbClr val="FFFF00"/>
                </a:solidFill>
                <a:latin typeface="Arial" pitchFamily="34" charset="0"/>
                <a:cs typeface="Arial" pitchFamily="34" charset="0"/>
              </a:rPr>
              <a:t>if three </a:t>
            </a:r>
            <a:r>
              <a:rPr lang="en-US" sz="1800" b="1" dirty="0">
                <a:solidFill>
                  <a:srgbClr val="FFFF00"/>
                </a:solidFill>
                <a:latin typeface="Arial" pitchFamily="34" charset="0"/>
                <a:cs typeface="Arial" pitchFamily="34" charset="0"/>
              </a:rPr>
              <a:t>clinical criteria present or radiologic criteria present without clinical </a:t>
            </a:r>
            <a:r>
              <a:rPr lang="en-US" sz="1800" b="1" dirty="0" err="1">
                <a:solidFill>
                  <a:srgbClr val="FFFF00"/>
                </a:solidFill>
                <a:latin typeface="Arial" pitchFamily="34" charset="0"/>
                <a:cs typeface="Arial" pitchFamily="34" charset="0"/>
              </a:rPr>
              <a:t>criteria</a:t>
            </a:r>
            <a:r>
              <a:rPr lang="en-US" sz="1800" b="1" baseline="30000" dirty="0" err="1">
                <a:solidFill>
                  <a:srgbClr val="FFFF00"/>
                </a:solidFill>
                <a:latin typeface="Arial" pitchFamily="34" charset="0"/>
                <a:cs typeface="Arial" pitchFamily="34" charset="0"/>
              </a:rPr>
              <a:t>2</a:t>
            </a:r>
            <a:endParaRPr lang="en-US" sz="1800" b="1" dirty="0">
              <a:solidFill>
                <a:srgbClr val="FFFF00"/>
              </a:solidFill>
              <a:latin typeface="Arial" pitchFamily="34" charset="0"/>
              <a:cs typeface="Arial" pitchFamily="34" charset="0"/>
            </a:endParaRPr>
          </a:p>
        </p:txBody>
      </p:sp>
      <p:sp>
        <p:nvSpPr>
          <p:cNvPr id="12" name="Text Box 4"/>
          <p:cNvSpPr txBox="1">
            <a:spLocks noChangeArrowheads="1"/>
          </p:cNvSpPr>
          <p:nvPr/>
        </p:nvSpPr>
        <p:spPr bwMode="auto">
          <a:xfrm>
            <a:off x="4329113" y="6369050"/>
            <a:ext cx="4851400" cy="523875"/>
          </a:xfrm>
          <a:prstGeom prst="rect">
            <a:avLst/>
          </a:prstGeom>
          <a:noFill/>
          <a:ln w="9525">
            <a:noFill/>
            <a:miter lim="800000"/>
            <a:headEnd/>
            <a:tailEnd/>
          </a:ln>
          <a:effectLst/>
        </p:spPr>
        <p:txBody>
          <a:bodyPr wrap="none">
            <a:spAutoFit/>
          </a:bodyPr>
          <a:lstStyle/>
          <a:p>
            <a:pPr algn="r" eaLnBrk="0" hangingPunct="0">
              <a:defRPr/>
            </a:pPr>
            <a:r>
              <a:rPr lang="en-US" sz="1400" b="1" baseline="30000" dirty="0">
                <a:solidFill>
                  <a:srgbClr val="FFFFFF"/>
                </a:solidFill>
                <a:latin typeface="Arial"/>
              </a:rPr>
              <a:t>1</a:t>
            </a:r>
            <a:r>
              <a:rPr lang="en-US" sz="1400" b="1" dirty="0">
                <a:solidFill>
                  <a:srgbClr val="FFFFFF"/>
                </a:solidFill>
                <a:latin typeface="Arial"/>
              </a:rPr>
              <a:t>Linden VD et al. Arthritis Rheum 1984;27:361-368</a:t>
            </a:r>
          </a:p>
          <a:p>
            <a:pPr algn="r" eaLnBrk="0" hangingPunct="0">
              <a:defRPr/>
            </a:pPr>
            <a:r>
              <a:rPr lang="en-US" sz="1400" b="1" baseline="30000" dirty="0">
                <a:solidFill>
                  <a:srgbClr val="FFFFFF"/>
                </a:solidFill>
                <a:latin typeface="Arial"/>
              </a:rPr>
              <a:t>2</a:t>
            </a:r>
            <a:r>
              <a:rPr lang="en-US" sz="1400" b="1" dirty="0">
                <a:solidFill>
                  <a:srgbClr val="FFFFFF"/>
                </a:solidFill>
                <a:latin typeface="Arial"/>
              </a:rPr>
              <a:t>Rudwaleit  M et al. Arthritis Rheum 2005;52:1000-1008</a:t>
            </a:r>
          </a:p>
        </p:txBody>
      </p:sp>
      <p:sp>
        <p:nvSpPr>
          <p:cNvPr id="8" name="Rectangle 7"/>
          <p:cNvSpPr/>
          <p:nvPr/>
        </p:nvSpPr>
        <p:spPr>
          <a:xfrm>
            <a:off x="2286000" y="2441037"/>
            <a:ext cx="4572000" cy="1975926"/>
          </a:xfrm>
          <a:prstGeom prst="rect">
            <a:avLst/>
          </a:prstGeom>
          <a:solidFill>
            <a:schemeClr val="bg2"/>
          </a:solidFill>
          <a:ln w="12700">
            <a:solidFill>
              <a:schemeClr val="tx1"/>
            </a:solidFill>
          </a:ln>
        </p:spPr>
        <p:txBody>
          <a:bodyPr>
            <a:spAutoFit/>
          </a:bodyPr>
          <a:lstStyle>
            <a:defPPr>
              <a:defRPr lang="en-US"/>
            </a:defPPr>
            <a:lvl1pPr algn="l" rtl="0" fontAlgn="base">
              <a:spcBef>
                <a:spcPct val="0"/>
              </a:spcBef>
              <a:spcAft>
                <a:spcPct val="0"/>
              </a:spcAft>
              <a:defRPr sz="1600" b="1" kern="1200">
                <a:solidFill>
                  <a:schemeClr val="tx1"/>
                </a:solidFill>
                <a:latin typeface="Arial" pitchFamily="34" charset="0"/>
                <a:ea typeface="+mn-ea"/>
                <a:cs typeface="+mn-cs"/>
              </a:defRPr>
            </a:lvl1pPr>
            <a:lvl2pPr marL="457200" algn="l" rtl="0" fontAlgn="base">
              <a:spcBef>
                <a:spcPct val="0"/>
              </a:spcBef>
              <a:spcAft>
                <a:spcPct val="0"/>
              </a:spcAft>
              <a:defRPr sz="1600" b="1" kern="1200">
                <a:solidFill>
                  <a:schemeClr val="tx1"/>
                </a:solidFill>
                <a:latin typeface="Arial" pitchFamily="34" charset="0"/>
                <a:ea typeface="+mn-ea"/>
                <a:cs typeface="+mn-cs"/>
              </a:defRPr>
            </a:lvl2pPr>
            <a:lvl3pPr marL="914400" algn="l" rtl="0" fontAlgn="base">
              <a:spcBef>
                <a:spcPct val="0"/>
              </a:spcBef>
              <a:spcAft>
                <a:spcPct val="0"/>
              </a:spcAft>
              <a:defRPr sz="1600" b="1" kern="1200">
                <a:solidFill>
                  <a:schemeClr val="tx1"/>
                </a:solidFill>
                <a:latin typeface="Arial" pitchFamily="34" charset="0"/>
                <a:ea typeface="+mn-ea"/>
                <a:cs typeface="+mn-cs"/>
              </a:defRPr>
            </a:lvl3pPr>
            <a:lvl4pPr marL="1371600" algn="l" rtl="0" fontAlgn="base">
              <a:spcBef>
                <a:spcPct val="0"/>
              </a:spcBef>
              <a:spcAft>
                <a:spcPct val="0"/>
              </a:spcAft>
              <a:defRPr sz="1600" b="1" kern="1200">
                <a:solidFill>
                  <a:schemeClr val="tx1"/>
                </a:solidFill>
                <a:latin typeface="Arial" pitchFamily="34" charset="0"/>
                <a:ea typeface="+mn-ea"/>
                <a:cs typeface="+mn-cs"/>
              </a:defRPr>
            </a:lvl4pPr>
            <a:lvl5pPr marL="1828800" algn="l" rtl="0" fontAlgn="base">
              <a:spcBef>
                <a:spcPct val="0"/>
              </a:spcBef>
              <a:spcAft>
                <a:spcPct val="0"/>
              </a:spcAft>
              <a:defRPr sz="1600" b="1" kern="1200">
                <a:solidFill>
                  <a:schemeClr val="tx1"/>
                </a:solidFill>
                <a:latin typeface="Arial" pitchFamily="34" charset="0"/>
                <a:ea typeface="+mn-ea"/>
                <a:cs typeface="+mn-cs"/>
              </a:defRPr>
            </a:lvl5pPr>
            <a:lvl6pPr marL="2286000" algn="l" defTabSz="914400" rtl="0" eaLnBrk="1" latinLnBrk="0" hangingPunct="1">
              <a:defRPr sz="1600" b="1" kern="1200">
                <a:solidFill>
                  <a:schemeClr val="tx1"/>
                </a:solidFill>
                <a:latin typeface="Arial" pitchFamily="34" charset="0"/>
                <a:ea typeface="+mn-ea"/>
                <a:cs typeface="+mn-cs"/>
              </a:defRPr>
            </a:lvl6pPr>
            <a:lvl7pPr marL="2743200" algn="l" defTabSz="914400" rtl="0" eaLnBrk="1" latinLnBrk="0" hangingPunct="1">
              <a:defRPr sz="1600" b="1" kern="1200">
                <a:solidFill>
                  <a:schemeClr val="tx1"/>
                </a:solidFill>
                <a:latin typeface="Arial" pitchFamily="34" charset="0"/>
                <a:ea typeface="+mn-ea"/>
                <a:cs typeface="+mn-cs"/>
              </a:defRPr>
            </a:lvl7pPr>
            <a:lvl8pPr marL="3200400" algn="l" defTabSz="914400" rtl="0" eaLnBrk="1" latinLnBrk="0" hangingPunct="1">
              <a:defRPr sz="1600" b="1" kern="1200">
                <a:solidFill>
                  <a:schemeClr val="tx1"/>
                </a:solidFill>
                <a:latin typeface="Arial" pitchFamily="34" charset="0"/>
                <a:ea typeface="+mn-ea"/>
                <a:cs typeface="+mn-cs"/>
              </a:defRPr>
            </a:lvl8pPr>
            <a:lvl9pPr marL="3657600" algn="l" defTabSz="914400" rtl="0" eaLnBrk="1" latinLnBrk="0" hangingPunct="1">
              <a:defRPr sz="1600" b="1" kern="1200">
                <a:solidFill>
                  <a:schemeClr val="tx1"/>
                </a:solidFill>
                <a:latin typeface="Arial" pitchFamily="34" charset="0"/>
                <a:ea typeface="+mn-ea"/>
                <a:cs typeface="+mn-cs"/>
              </a:defRPr>
            </a:lvl9pPr>
          </a:lstStyle>
          <a:p>
            <a:pPr marL="228600" indent="-228600">
              <a:spcBef>
                <a:spcPct val="20000"/>
              </a:spcBef>
              <a:buClr>
                <a:srgbClr val="FFFF00"/>
              </a:buClr>
              <a:buSzPct val="120000"/>
              <a:buFontTx/>
              <a:buChar char="•"/>
              <a:defRPr/>
            </a:pPr>
            <a:r>
              <a:rPr lang="en-US" sz="1800" dirty="0">
                <a:solidFill>
                  <a:srgbClr val="FFFFFF"/>
                </a:solidFill>
                <a:latin typeface="Arial"/>
              </a:rPr>
              <a:t>Old </a:t>
            </a:r>
            <a:r>
              <a:rPr lang="en-US" sz="1800" dirty="0" smtClean="0">
                <a:solidFill>
                  <a:srgbClr val="FFFFFF"/>
                </a:solidFill>
                <a:latin typeface="Arial"/>
              </a:rPr>
              <a:t>criteria</a:t>
            </a:r>
            <a:endParaRPr lang="en-US" sz="1800" dirty="0">
              <a:solidFill>
                <a:srgbClr val="FFFFFF"/>
              </a:solidFill>
              <a:latin typeface="Arial"/>
            </a:endParaRPr>
          </a:p>
          <a:p>
            <a:pPr marL="228600" indent="-228600">
              <a:spcBef>
                <a:spcPct val="20000"/>
              </a:spcBef>
              <a:buClr>
                <a:srgbClr val="FFFF00"/>
              </a:buClr>
              <a:buSzPct val="120000"/>
              <a:buFontTx/>
              <a:buChar char="•"/>
              <a:defRPr/>
            </a:pPr>
            <a:r>
              <a:rPr lang="en-US" sz="1800" dirty="0">
                <a:solidFill>
                  <a:srgbClr val="FFFFFF"/>
                </a:solidFill>
                <a:latin typeface="Arial"/>
              </a:rPr>
              <a:t>Defined </a:t>
            </a:r>
            <a:r>
              <a:rPr lang="en-US" sz="1800" dirty="0" smtClean="0">
                <a:solidFill>
                  <a:srgbClr val="FFFFFF"/>
                </a:solidFill>
                <a:latin typeface="Arial"/>
              </a:rPr>
              <a:t>before TNF </a:t>
            </a:r>
            <a:r>
              <a:rPr lang="en-US" sz="1800" dirty="0">
                <a:solidFill>
                  <a:srgbClr val="FFFFFF"/>
                </a:solidFill>
                <a:latin typeface="Arial"/>
              </a:rPr>
              <a:t>blockers</a:t>
            </a:r>
          </a:p>
          <a:p>
            <a:pPr marL="228600" indent="-228600">
              <a:spcBef>
                <a:spcPct val="20000"/>
              </a:spcBef>
              <a:buClr>
                <a:srgbClr val="FFFF00"/>
              </a:buClr>
              <a:buSzPct val="120000"/>
              <a:buFontTx/>
              <a:buChar char="•"/>
              <a:defRPr/>
            </a:pPr>
            <a:r>
              <a:rPr lang="en-US" sz="1800" dirty="0">
                <a:solidFill>
                  <a:srgbClr val="FFFFFF"/>
                </a:solidFill>
                <a:latin typeface="Arial"/>
              </a:rPr>
              <a:t>Sacroiliitis detectable by </a:t>
            </a:r>
            <a:r>
              <a:rPr lang="en-US" sz="1800" dirty="0" smtClean="0">
                <a:solidFill>
                  <a:srgbClr val="FFFFFF"/>
                </a:solidFill>
                <a:latin typeface="Arial"/>
              </a:rPr>
              <a:t>X-ray </a:t>
            </a:r>
            <a:r>
              <a:rPr lang="en-US" sz="1800" dirty="0">
                <a:solidFill>
                  <a:srgbClr val="FFFFFF"/>
                </a:solidFill>
                <a:latin typeface="Arial"/>
              </a:rPr>
              <a:t>occurs lately</a:t>
            </a:r>
          </a:p>
          <a:p>
            <a:pPr marL="228600" indent="-228600">
              <a:spcBef>
                <a:spcPct val="20000"/>
              </a:spcBef>
              <a:buClr>
                <a:srgbClr val="FFFF00"/>
              </a:buClr>
              <a:buSzPct val="120000"/>
              <a:buFontTx/>
              <a:buChar char="•"/>
              <a:defRPr/>
            </a:pPr>
            <a:r>
              <a:rPr lang="en-US" sz="1800" dirty="0">
                <a:solidFill>
                  <a:srgbClr val="FFFFFF"/>
                </a:solidFill>
                <a:latin typeface="Arial"/>
              </a:rPr>
              <a:t>No </a:t>
            </a:r>
            <a:r>
              <a:rPr lang="en-US" sz="1800" dirty="0" smtClean="0">
                <a:solidFill>
                  <a:srgbClr val="FFFFFF"/>
                </a:solidFill>
                <a:latin typeface="Arial"/>
              </a:rPr>
              <a:t>magnetic resonance </a:t>
            </a:r>
            <a:r>
              <a:rPr lang="en-US" sz="1800" dirty="0">
                <a:solidFill>
                  <a:srgbClr val="FFFFFF"/>
                </a:solidFill>
                <a:latin typeface="Arial"/>
              </a:rPr>
              <a:t>imaging (MRI)</a:t>
            </a:r>
          </a:p>
          <a:p>
            <a:pPr marL="228600" indent="-228600">
              <a:spcBef>
                <a:spcPct val="20000"/>
              </a:spcBef>
              <a:buClr>
                <a:srgbClr val="FFFF00"/>
              </a:buClr>
              <a:buSzPct val="120000"/>
              <a:buFontTx/>
              <a:buChar char="•"/>
              <a:defRPr/>
            </a:pPr>
            <a:r>
              <a:rPr lang="en-US" sz="1800" dirty="0">
                <a:solidFill>
                  <a:srgbClr val="FFFFFF"/>
                </a:solidFill>
                <a:latin typeface="Arial"/>
              </a:rPr>
              <a:t>Used for clinical trial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050"/>
          <p:cNvSpPr>
            <a:spLocks noGrp="1" noChangeArrowheads="1"/>
          </p:cNvSpPr>
          <p:nvPr>
            <p:ph type="title"/>
          </p:nvPr>
        </p:nvSpPr>
        <p:spPr>
          <a:xfrm>
            <a:off x="344600" y="459382"/>
            <a:ext cx="7772400" cy="692150"/>
          </a:xfrm>
        </p:spPr>
        <p:txBody>
          <a:bodyPr/>
          <a:lstStyle/>
          <a:p>
            <a:pPr eaLnBrk="1" hangingPunct="1">
              <a:defRPr/>
            </a:pPr>
            <a:r>
              <a:rPr lang="en-US" sz="3600" b="1" dirty="0" smtClean="0"/>
              <a:t>Ankylosing Spondylitis (AS)</a:t>
            </a:r>
          </a:p>
        </p:txBody>
      </p:sp>
      <p:sp>
        <p:nvSpPr>
          <p:cNvPr id="194563" name="Rectangle 2051"/>
          <p:cNvSpPr>
            <a:spLocks noGrp="1" noChangeArrowheads="1"/>
          </p:cNvSpPr>
          <p:nvPr>
            <p:ph idx="1"/>
          </p:nvPr>
        </p:nvSpPr>
        <p:spPr>
          <a:xfrm>
            <a:off x="522288" y="1381125"/>
            <a:ext cx="7961312" cy="2559050"/>
          </a:xfrm>
        </p:spPr>
        <p:txBody>
          <a:bodyPr/>
          <a:lstStyle/>
          <a:p>
            <a:pPr eaLnBrk="1" hangingPunct="1">
              <a:lnSpc>
                <a:spcPct val="90000"/>
              </a:lnSpc>
              <a:spcAft>
                <a:spcPts val="1200"/>
              </a:spcAft>
              <a:defRPr/>
            </a:pPr>
            <a:r>
              <a:rPr lang="en-US" sz="2400" dirty="0" smtClean="0">
                <a:solidFill>
                  <a:srgbClr val="FFFFFF"/>
                </a:solidFill>
              </a:rPr>
              <a:t>AS is a chronic, progressive immune-mediated inflammatory disorder that results in ankylosis of the vertebral column and sacroiliac joints</a:t>
            </a:r>
            <a:r>
              <a:rPr lang="en-US" sz="2400" baseline="30000" dirty="0" smtClean="0">
                <a:solidFill>
                  <a:srgbClr val="FFFFFF"/>
                </a:solidFill>
              </a:rPr>
              <a:t>1</a:t>
            </a:r>
          </a:p>
          <a:p>
            <a:pPr eaLnBrk="1" hangingPunct="1">
              <a:lnSpc>
                <a:spcPct val="90000"/>
              </a:lnSpc>
              <a:defRPr/>
            </a:pPr>
            <a:r>
              <a:rPr lang="en-US" sz="2400" dirty="0" smtClean="0">
                <a:solidFill>
                  <a:srgbClr val="FFFFFF"/>
                </a:solidFill>
              </a:rPr>
              <a:t>The spine and sacroiliac joints are the common affected sites</a:t>
            </a:r>
            <a:r>
              <a:rPr lang="en-US" sz="2400" baseline="30000" dirty="0" smtClean="0">
                <a:solidFill>
                  <a:srgbClr val="FFFFFF"/>
                </a:solidFill>
              </a:rPr>
              <a:t>1</a:t>
            </a:r>
            <a:endParaRPr lang="en-US" sz="2400" dirty="0" smtClean="0">
              <a:solidFill>
                <a:srgbClr val="FFFFFF"/>
              </a:solidFill>
            </a:endParaRPr>
          </a:p>
          <a:p>
            <a:pPr lvl="1" eaLnBrk="1" hangingPunct="1">
              <a:lnSpc>
                <a:spcPct val="90000"/>
              </a:lnSpc>
              <a:defRPr/>
            </a:pPr>
            <a:r>
              <a:rPr lang="en-US" sz="2400" dirty="0" smtClean="0">
                <a:solidFill>
                  <a:srgbClr val="FFFFFF"/>
                </a:solidFill>
              </a:rPr>
              <a:t>Chronic spinal inflammation (spondylitis) can lead to fusion of vertebrae (ankylosis)</a:t>
            </a:r>
            <a:r>
              <a:rPr lang="en-US" sz="2400" baseline="30000" dirty="0" smtClean="0">
                <a:solidFill>
                  <a:srgbClr val="FFFFFF"/>
                </a:solidFill>
              </a:rPr>
              <a:t>1</a:t>
            </a:r>
            <a:endParaRPr lang="en-US" sz="2400" dirty="0" smtClean="0">
              <a:solidFill>
                <a:srgbClr val="FFFFFF"/>
              </a:solidFill>
            </a:endParaRPr>
          </a:p>
        </p:txBody>
      </p:sp>
      <p:sp>
        <p:nvSpPr>
          <p:cNvPr id="220166" name="Text Box 2053"/>
          <p:cNvSpPr txBox="1">
            <a:spLocks noChangeArrowheads="1"/>
          </p:cNvSpPr>
          <p:nvPr/>
        </p:nvSpPr>
        <p:spPr bwMode="auto">
          <a:xfrm>
            <a:off x="42863" y="6567488"/>
            <a:ext cx="9015412" cy="213969"/>
          </a:xfrm>
          <a:prstGeom prst="rect">
            <a:avLst/>
          </a:prstGeom>
          <a:noFill/>
          <a:ln w="9525">
            <a:noFill/>
            <a:miter lim="800000"/>
            <a:headEnd/>
            <a:tailEnd/>
          </a:ln>
        </p:spPr>
        <p:txBody>
          <a:bodyPr>
            <a:spAutoFit/>
          </a:bodyPr>
          <a:lstStyle/>
          <a:p>
            <a:pPr algn="r" eaLnBrk="0" hangingPunct="0">
              <a:lnSpc>
                <a:spcPct val="50000"/>
              </a:lnSpc>
              <a:spcBef>
                <a:spcPct val="50000"/>
              </a:spcBef>
            </a:pPr>
            <a:r>
              <a:rPr lang="de-DE" sz="1400" b="1" baseline="30000">
                <a:latin typeface="Arial" pitchFamily="34" charset="0"/>
              </a:rPr>
              <a:t>1 </a:t>
            </a:r>
            <a:r>
              <a:rPr lang="de-DE" sz="1400" b="1">
                <a:latin typeface="Arial" pitchFamily="34" charset="0"/>
              </a:rPr>
              <a:t>Taurog JD. et al. </a:t>
            </a:r>
            <a:r>
              <a:rPr lang="de-DE" sz="1400" b="1" i="1">
                <a:latin typeface="Arial" pitchFamily="34" charset="0"/>
              </a:rPr>
              <a:t>Harrison‘s Principles of Internal Medicine</a:t>
            </a:r>
            <a:r>
              <a:rPr lang="de-DE" sz="1400" b="1">
                <a:latin typeface="Arial" pitchFamily="34" charset="0"/>
              </a:rPr>
              <a:t>, 13 th Ed. 1994: 1664-67.</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3119851" y="6334780"/>
            <a:ext cx="6024149" cy="523220"/>
          </a:xfrm>
          <a:prstGeom prst="rect">
            <a:avLst/>
          </a:prstGeom>
          <a:noFill/>
          <a:ln w="9525">
            <a:noFill/>
            <a:miter lim="800000"/>
            <a:headEnd/>
            <a:tailEnd/>
          </a:ln>
          <a:effectLst/>
        </p:spPr>
        <p:txBody>
          <a:bodyPr wrap="none">
            <a:spAutoFit/>
          </a:bodyPr>
          <a:lstStyle/>
          <a:p>
            <a:pPr algn="r" eaLnBrk="0" hangingPunct="0">
              <a:defRPr/>
            </a:pPr>
            <a:r>
              <a:rPr lang="en-US" sz="1400" b="1" dirty="0" smtClean="0">
                <a:solidFill>
                  <a:srgbClr val="FFFFFF"/>
                </a:solidFill>
                <a:latin typeface="Arial"/>
              </a:rPr>
              <a:t>Adapted from </a:t>
            </a:r>
            <a:r>
              <a:rPr lang="en-US" sz="1400" b="1" dirty="0" err="1" smtClean="0">
                <a:solidFill>
                  <a:srgbClr val="FFFFFF"/>
                </a:solidFill>
                <a:latin typeface="Arial"/>
              </a:rPr>
              <a:t>Rudwaleit</a:t>
            </a:r>
            <a:r>
              <a:rPr lang="en-US" sz="1400" b="1" dirty="0" smtClean="0">
                <a:solidFill>
                  <a:srgbClr val="FFFFFF"/>
                </a:solidFill>
                <a:latin typeface="Arial"/>
              </a:rPr>
              <a:t> </a:t>
            </a:r>
            <a:r>
              <a:rPr lang="en-US" sz="1400" b="1" dirty="0">
                <a:solidFill>
                  <a:srgbClr val="FFFFFF"/>
                </a:solidFill>
                <a:latin typeface="Arial"/>
              </a:rPr>
              <a:t>M et al. Arthritis Rheum </a:t>
            </a:r>
            <a:r>
              <a:rPr lang="en-US" sz="1400" b="1" dirty="0" smtClean="0">
                <a:solidFill>
                  <a:srgbClr val="FFFFFF"/>
                </a:solidFill>
                <a:latin typeface="Arial"/>
              </a:rPr>
              <a:t>2005;52:1000-1008</a:t>
            </a:r>
          </a:p>
          <a:p>
            <a:pPr algn="r" eaLnBrk="0" hangingPunct="0">
              <a:defRPr/>
            </a:pPr>
            <a:r>
              <a:rPr lang="en-GB" sz="1400" b="1" dirty="0" smtClean="0">
                <a:solidFill>
                  <a:srgbClr val="FFFFFF"/>
                </a:solidFill>
                <a:latin typeface="Arial" pitchFamily="34" charset="0"/>
              </a:rPr>
              <a:t>Brandt HC et al. </a:t>
            </a:r>
            <a:r>
              <a:rPr lang="en-US" sz="1400" b="1" dirty="0" smtClean="0">
                <a:solidFill>
                  <a:srgbClr val="FFFFFF"/>
                </a:solidFill>
                <a:latin typeface="Arial" pitchFamily="34" charset="0"/>
              </a:rPr>
              <a:t>Ann Rheum </a:t>
            </a:r>
            <a:r>
              <a:rPr lang="en-US" sz="1400" b="1" dirty="0" err="1" smtClean="0">
                <a:solidFill>
                  <a:srgbClr val="FFFFFF"/>
                </a:solidFill>
                <a:latin typeface="Arial" pitchFamily="34" charset="0"/>
              </a:rPr>
              <a:t>Dis</a:t>
            </a:r>
            <a:r>
              <a:rPr lang="en-US" sz="1400" b="1" dirty="0" smtClean="0">
                <a:solidFill>
                  <a:srgbClr val="FFFFFF"/>
                </a:solidFill>
                <a:latin typeface="Arial" pitchFamily="34" charset="0"/>
              </a:rPr>
              <a:t> 2007;66:1479-84</a:t>
            </a:r>
            <a:endParaRPr lang="en-US" sz="1400" b="1" dirty="0">
              <a:solidFill>
                <a:srgbClr val="FFFFFF"/>
              </a:solidFill>
              <a:latin typeface="Arial"/>
            </a:endParaRPr>
          </a:p>
        </p:txBody>
      </p:sp>
      <p:sp>
        <p:nvSpPr>
          <p:cNvPr id="112644" name="AutoShape 1027"/>
          <p:cNvSpPr>
            <a:spLocks noChangeArrowheads="1"/>
          </p:cNvSpPr>
          <p:nvPr/>
        </p:nvSpPr>
        <p:spPr bwMode="auto">
          <a:xfrm>
            <a:off x="3048000" y="2759121"/>
            <a:ext cx="3276600" cy="1066800"/>
          </a:xfrm>
          <a:prstGeom prst="chevron">
            <a:avLst>
              <a:gd name="adj" fmla="val 76786"/>
            </a:avLst>
          </a:prstGeom>
          <a:solidFill>
            <a:schemeClr val="bg2"/>
          </a:solidFill>
          <a:ln w="12700">
            <a:solidFill>
              <a:schemeClr val="tx1"/>
            </a:solidFill>
            <a:miter lim="800000"/>
            <a:headEnd/>
            <a:tailEnd/>
          </a:ln>
        </p:spPr>
        <p:txBody>
          <a:bodyPr wrap="none" anchor="ctr"/>
          <a:lstStyle/>
          <a:p>
            <a:pPr eaLnBrk="0" hangingPunct="0">
              <a:spcBef>
                <a:spcPct val="50000"/>
              </a:spcBef>
            </a:pPr>
            <a:endParaRPr lang="en-US" sz="1600" b="1">
              <a:solidFill>
                <a:srgbClr val="FFFFFF"/>
              </a:solidFill>
              <a:latin typeface="Arial" pitchFamily="34" charset="0"/>
            </a:endParaRPr>
          </a:p>
        </p:txBody>
      </p:sp>
      <p:sp>
        <p:nvSpPr>
          <p:cNvPr id="112645" name="AutoShape 1028"/>
          <p:cNvSpPr>
            <a:spLocks noChangeArrowheads="1"/>
          </p:cNvSpPr>
          <p:nvPr/>
        </p:nvSpPr>
        <p:spPr bwMode="auto">
          <a:xfrm>
            <a:off x="5638800" y="2759121"/>
            <a:ext cx="3276600" cy="1066800"/>
          </a:xfrm>
          <a:prstGeom prst="chevron">
            <a:avLst>
              <a:gd name="adj" fmla="val 76786"/>
            </a:avLst>
          </a:prstGeom>
          <a:solidFill>
            <a:schemeClr val="bg2"/>
          </a:solidFill>
          <a:ln w="12700">
            <a:solidFill>
              <a:schemeClr val="tx1"/>
            </a:solidFill>
            <a:miter lim="800000"/>
            <a:headEnd/>
            <a:tailEnd/>
          </a:ln>
        </p:spPr>
        <p:txBody>
          <a:bodyPr wrap="none" anchor="ctr"/>
          <a:lstStyle/>
          <a:p>
            <a:pPr eaLnBrk="0" hangingPunct="0">
              <a:spcBef>
                <a:spcPct val="50000"/>
              </a:spcBef>
            </a:pPr>
            <a:endParaRPr lang="en-US" sz="1600" b="1">
              <a:solidFill>
                <a:srgbClr val="FFFFFF"/>
              </a:solidFill>
              <a:latin typeface="Arial" pitchFamily="34" charset="0"/>
            </a:endParaRPr>
          </a:p>
        </p:txBody>
      </p:sp>
      <p:sp>
        <p:nvSpPr>
          <p:cNvPr id="112646" name="Line 1029"/>
          <p:cNvSpPr>
            <a:spLocks noChangeShapeType="1"/>
          </p:cNvSpPr>
          <p:nvPr/>
        </p:nvSpPr>
        <p:spPr bwMode="auto">
          <a:xfrm>
            <a:off x="546100" y="4592684"/>
            <a:ext cx="8420100" cy="46037"/>
          </a:xfrm>
          <a:prstGeom prst="line">
            <a:avLst/>
          </a:prstGeom>
          <a:noFill/>
          <a:ln w="38100">
            <a:solidFill>
              <a:schemeClr val="tx1"/>
            </a:solidFill>
            <a:round/>
            <a:headEnd/>
            <a:tailEnd type="triangle" w="med" len="med"/>
          </a:ln>
        </p:spPr>
        <p:txBody>
          <a:bodyPr/>
          <a:lstStyle/>
          <a:p>
            <a:endParaRPr lang="en-US" sz="1600" b="1">
              <a:solidFill>
                <a:srgbClr val="FFFFFF"/>
              </a:solidFill>
              <a:latin typeface="Arial" pitchFamily="34" charset="0"/>
            </a:endParaRPr>
          </a:p>
        </p:txBody>
      </p:sp>
      <p:sp>
        <p:nvSpPr>
          <p:cNvPr id="112647" name="Text Box 1030"/>
          <p:cNvSpPr txBox="1">
            <a:spLocks noChangeArrowheads="1"/>
          </p:cNvSpPr>
          <p:nvPr/>
        </p:nvSpPr>
        <p:spPr bwMode="auto">
          <a:xfrm>
            <a:off x="7094538" y="4773659"/>
            <a:ext cx="1704975" cy="339725"/>
          </a:xfrm>
          <a:prstGeom prst="rect">
            <a:avLst/>
          </a:prstGeom>
          <a:noFill/>
          <a:ln w="9525">
            <a:noFill/>
            <a:miter lim="800000"/>
            <a:headEnd/>
            <a:tailEnd/>
          </a:ln>
        </p:spPr>
        <p:txBody>
          <a:bodyPr>
            <a:spAutoFit/>
          </a:bodyPr>
          <a:lstStyle/>
          <a:p>
            <a:pPr algn="r" eaLnBrk="0" hangingPunct="0">
              <a:spcBef>
                <a:spcPct val="50000"/>
              </a:spcBef>
            </a:pPr>
            <a:r>
              <a:rPr lang="de-DE" sz="1600" b="1">
                <a:solidFill>
                  <a:srgbClr val="FFFFFF"/>
                </a:solidFill>
                <a:latin typeface="Arial" pitchFamily="34" charset="0"/>
                <a:cs typeface="Arial" pitchFamily="34" charset="0"/>
              </a:rPr>
              <a:t>Time (years)</a:t>
            </a:r>
          </a:p>
        </p:txBody>
      </p:sp>
      <p:sp>
        <p:nvSpPr>
          <p:cNvPr id="112649" name="Text Box 1033"/>
          <p:cNvSpPr txBox="1">
            <a:spLocks noChangeArrowheads="1"/>
          </p:cNvSpPr>
          <p:nvPr/>
        </p:nvSpPr>
        <p:spPr bwMode="auto">
          <a:xfrm>
            <a:off x="6181725" y="2955971"/>
            <a:ext cx="2514600" cy="615950"/>
          </a:xfrm>
          <a:prstGeom prst="rect">
            <a:avLst/>
          </a:prstGeom>
          <a:noFill/>
          <a:ln w="9525">
            <a:noFill/>
            <a:miter lim="800000"/>
            <a:headEnd/>
            <a:tailEnd/>
          </a:ln>
        </p:spPr>
        <p:txBody>
          <a:bodyPr>
            <a:spAutoFit/>
          </a:bodyPr>
          <a:lstStyle/>
          <a:p>
            <a:pPr algn="ctr" eaLnBrk="0" hangingPunct="0"/>
            <a:r>
              <a:rPr lang="de-DE" sz="1800" b="1">
                <a:solidFill>
                  <a:srgbClr val="FFFF00"/>
                </a:solidFill>
                <a:latin typeface="Arial" pitchFamily="34" charset="0"/>
                <a:cs typeface="Arial" pitchFamily="34" charset="0"/>
              </a:rPr>
              <a:t>Back Pain</a:t>
            </a:r>
            <a:r>
              <a:rPr lang="de-DE" sz="1600" b="1">
                <a:solidFill>
                  <a:srgbClr val="FF0000"/>
                </a:solidFill>
                <a:latin typeface="Arial" pitchFamily="34" charset="0"/>
                <a:cs typeface="Arial" pitchFamily="34" charset="0"/>
              </a:rPr>
              <a:t/>
            </a:r>
            <a:br>
              <a:rPr lang="de-DE" sz="1600" b="1">
                <a:solidFill>
                  <a:srgbClr val="FF0000"/>
                </a:solidFill>
                <a:latin typeface="Arial" pitchFamily="34" charset="0"/>
                <a:cs typeface="Arial" pitchFamily="34" charset="0"/>
              </a:rPr>
            </a:br>
            <a:r>
              <a:rPr lang="de-DE" sz="1600" b="1">
                <a:solidFill>
                  <a:srgbClr val="FFFFFF"/>
                </a:solidFill>
                <a:latin typeface="Arial" pitchFamily="34" charset="0"/>
                <a:cs typeface="Arial" pitchFamily="34" charset="0"/>
              </a:rPr>
              <a:t>Syndesmophytes</a:t>
            </a:r>
          </a:p>
        </p:txBody>
      </p:sp>
      <p:sp>
        <p:nvSpPr>
          <p:cNvPr id="112650" name="Line 1034"/>
          <p:cNvSpPr>
            <a:spLocks noChangeShapeType="1"/>
          </p:cNvSpPr>
          <p:nvPr/>
        </p:nvSpPr>
        <p:spPr bwMode="auto">
          <a:xfrm flipH="1">
            <a:off x="3875964" y="1625646"/>
            <a:ext cx="18174" cy="2495978"/>
          </a:xfrm>
          <a:prstGeom prst="line">
            <a:avLst/>
          </a:prstGeom>
          <a:noFill/>
          <a:ln w="28575">
            <a:solidFill>
              <a:schemeClr val="tx2"/>
            </a:solidFill>
            <a:prstDash val="dash"/>
            <a:round/>
            <a:headEnd/>
            <a:tailEnd/>
          </a:ln>
        </p:spPr>
        <p:txBody>
          <a:bodyPr/>
          <a:lstStyle/>
          <a:p>
            <a:endParaRPr lang="en-US" sz="1600" b="1">
              <a:solidFill>
                <a:srgbClr val="FFFFFF"/>
              </a:solidFill>
              <a:latin typeface="Arial" pitchFamily="34" charset="0"/>
            </a:endParaRPr>
          </a:p>
        </p:txBody>
      </p:sp>
      <p:sp>
        <p:nvSpPr>
          <p:cNvPr id="112651" name="Text Box 1035"/>
          <p:cNvSpPr txBox="1">
            <a:spLocks noChangeArrowheads="1"/>
          </p:cNvSpPr>
          <p:nvPr/>
        </p:nvSpPr>
        <p:spPr bwMode="auto">
          <a:xfrm>
            <a:off x="4764088" y="1441496"/>
            <a:ext cx="3200400" cy="861774"/>
          </a:xfrm>
          <a:prstGeom prst="rect">
            <a:avLst/>
          </a:prstGeom>
          <a:noFill/>
          <a:ln w="9525">
            <a:noFill/>
            <a:miter lim="800000"/>
            <a:headEnd/>
            <a:tailEnd/>
          </a:ln>
        </p:spPr>
        <p:txBody>
          <a:bodyPr>
            <a:spAutoFit/>
          </a:bodyPr>
          <a:lstStyle/>
          <a:p>
            <a:pPr algn="ctr" eaLnBrk="0" hangingPunct="0">
              <a:spcBef>
                <a:spcPct val="50000"/>
              </a:spcBef>
            </a:pPr>
            <a:r>
              <a:rPr lang="de-DE" sz="2000" b="1" dirty="0" smtClean="0">
                <a:solidFill>
                  <a:srgbClr val="FFFFFF"/>
                </a:solidFill>
                <a:latin typeface="Arial" pitchFamily="34" charset="0"/>
                <a:cs typeface="Arial" pitchFamily="34" charset="0"/>
              </a:rPr>
              <a:t>Radiographic stage</a:t>
            </a:r>
          </a:p>
          <a:p>
            <a:pPr algn="ctr" eaLnBrk="0" hangingPunct="0">
              <a:spcBef>
                <a:spcPct val="50000"/>
              </a:spcBef>
            </a:pPr>
            <a:r>
              <a:rPr lang="de-DE" sz="2000" b="1" dirty="0" smtClean="0">
                <a:solidFill>
                  <a:srgbClr val="FFFFFF"/>
                </a:solidFill>
                <a:latin typeface="Arial" pitchFamily="34" charset="0"/>
                <a:cs typeface="Arial" pitchFamily="34" charset="0"/>
              </a:rPr>
              <a:t>(Ankylosing Spondylitis)</a:t>
            </a:r>
            <a:endParaRPr lang="de-DE" sz="2000" b="1" dirty="0">
              <a:solidFill>
                <a:srgbClr val="FFFFFF"/>
              </a:solidFill>
              <a:latin typeface="Arial" pitchFamily="34" charset="0"/>
              <a:cs typeface="Arial" pitchFamily="34" charset="0"/>
            </a:endParaRPr>
          </a:p>
        </p:txBody>
      </p:sp>
      <p:sp>
        <p:nvSpPr>
          <p:cNvPr id="112653" name="Text Box 1032"/>
          <p:cNvSpPr txBox="1">
            <a:spLocks noChangeArrowheads="1"/>
          </p:cNvSpPr>
          <p:nvPr/>
        </p:nvSpPr>
        <p:spPr bwMode="auto">
          <a:xfrm>
            <a:off x="3402013" y="2817859"/>
            <a:ext cx="2514600" cy="893762"/>
          </a:xfrm>
          <a:prstGeom prst="rect">
            <a:avLst/>
          </a:prstGeom>
          <a:noFill/>
          <a:ln w="9525">
            <a:noFill/>
            <a:miter lim="800000"/>
            <a:headEnd/>
            <a:tailEnd/>
          </a:ln>
        </p:spPr>
        <p:txBody>
          <a:bodyPr>
            <a:spAutoFit/>
          </a:bodyPr>
          <a:lstStyle/>
          <a:p>
            <a:pPr algn="ctr" eaLnBrk="0" hangingPunct="0">
              <a:spcBef>
                <a:spcPct val="50000"/>
              </a:spcBef>
            </a:pPr>
            <a:r>
              <a:rPr lang="de-DE" sz="1800" b="1">
                <a:solidFill>
                  <a:srgbClr val="FFFF00"/>
                </a:solidFill>
                <a:latin typeface="Arial" pitchFamily="34" charset="0"/>
                <a:cs typeface="Arial" pitchFamily="34" charset="0"/>
              </a:rPr>
              <a:t>Back Pain</a:t>
            </a:r>
            <a:br>
              <a:rPr lang="de-DE" sz="1800" b="1">
                <a:solidFill>
                  <a:srgbClr val="FFFF00"/>
                </a:solidFill>
                <a:latin typeface="Arial" pitchFamily="34" charset="0"/>
                <a:cs typeface="Arial" pitchFamily="34" charset="0"/>
              </a:rPr>
            </a:br>
            <a:r>
              <a:rPr lang="de-DE" sz="1600" b="1">
                <a:solidFill>
                  <a:srgbClr val="FFFFFF"/>
                </a:solidFill>
                <a:latin typeface="Arial" pitchFamily="34" charset="0"/>
                <a:cs typeface="Arial" pitchFamily="34" charset="0"/>
              </a:rPr>
              <a:t>Radiographic </a:t>
            </a:r>
            <a:br>
              <a:rPr lang="de-DE" sz="1600" b="1">
                <a:solidFill>
                  <a:srgbClr val="FFFFFF"/>
                </a:solidFill>
                <a:latin typeface="Arial" pitchFamily="34" charset="0"/>
                <a:cs typeface="Arial" pitchFamily="34" charset="0"/>
              </a:rPr>
            </a:br>
            <a:r>
              <a:rPr lang="de-DE" sz="1600" b="1">
                <a:solidFill>
                  <a:srgbClr val="FFFFFF"/>
                </a:solidFill>
                <a:latin typeface="Arial" pitchFamily="34" charset="0"/>
                <a:cs typeface="Arial" pitchFamily="34" charset="0"/>
              </a:rPr>
              <a:t>sacroiliitis</a:t>
            </a:r>
          </a:p>
        </p:txBody>
      </p:sp>
      <p:sp>
        <p:nvSpPr>
          <p:cNvPr id="112654" name="TextBox 65"/>
          <p:cNvSpPr txBox="1">
            <a:spLocks noChangeArrowheads="1"/>
          </p:cNvSpPr>
          <p:nvPr/>
        </p:nvSpPr>
        <p:spPr bwMode="auto">
          <a:xfrm>
            <a:off x="3878263" y="4256134"/>
            <a:ext cx="2762250" cy="338137"/>
          </a:xfrm>
          <a:prstGeom prst="rect">
            <a:avLst/>
          </a:prstGeom>
          <a:noFill/>
          <a:ln w="9525">
            <a:noFill/>
            <a:miter lim="800000"/>
            <a:headEnd/>
            <a:tailEnd/>
          </a:ln>
        </p:spPr>
        <p:txBody>
          <a:bodyPr wrap="none">
            <a:spAutoFit/>
          </a:bodyPr>
          <a:lstStyle/>
          <a:p>
            <a:pPr eaLnBrk="0" hangingPunct="0">
              <a:spcBef>
                <a:spcPct val="50000"/>
              </a:spcBef>
            </a:pPr>
            <a:r>
              <a:rPr lang="en-US" sz="1600" b="1">
                <a:solidFill>
                  <a:srgbClr val="FFFFFF"/>
                </a:solidFill>
                <a:latin typeface="Arial" pitchFamily="34" charset="0"/>
              </a:rPr>
              <a:t>Modified NY criteria (1984)</a:t>
            </a:r>
          </a:p>
        </p:txBody>
      </p:sp>
      <p:sp>
        <p:nvSpPr>
          <p:cNvPr id="17" name="Text Box 3"/>
          <p:cNvSpPr txBox="1">
            <a:spLocks noChangeArrowheads="1"/>
          </p:cNvSpPr>
          <p:nvPr/>
        </p:nvSpPr>
        <p:spPr bwMode="auto">
          <a:xfrm>
            <a:off x="375620" y="150813"/>
            <a:ext cx="8713787" cy="1200329"/>
          </a:xfrm>
          <a:prstGeom prst="rect">
            <a:avLst/>
          </a:prstGeom>
          <a:noFill/>
          <a:ln w="9525">
            <a:noFill/>
            <a:miter lim="800000"/>
            <a:headEnd/>
            <a:tailEnd/>
          </a:ln>
        </p:spPr>
        <p:txBody>
          <a:bodyPr wrap="square">
            <a:spAutoFit/>
          </a:bodyPr>
          <a:lstStyle/>
          <a:p>
            <a:pPr eaLnBrk="0" hangingPunct="0">
              <a:defRPr/>
            </a:pPr>
            <a:r>
              <a:rPr lang="en-US" sz="3600" b="1" dirty="0">
                <a:solidFill>
                  <a:srgbClr val="FFFF00"/>
                </a:solidFill>
                <a:effectLst>
                  <a:outerShdw blurRad="38100" dist="38100" dir="2700000" algn="tl">
                    <a:srgbClr val="000000"/>
                  </a:outerShdw>
                </a:effectLst>
                <a:latin typeface="Times New Roman" pitchFamily="18" charset="0"/>
              </a:rPr>
              <a:t>Diagnostic </a:t>
            </a:r>
            <a:r>
              <a:rPr lang="en-US" sz="3600" b="1" dirty="0" smtClean="0">
                <a:solidFill>
                  <a:srgbClr val="FFFF00"/>
                </a:solidFill>
                <a:effectLst>
                  <a:outerShdw blurRad="38100" dist="38100" dir="2700000" algn="tl">
                    <a:srgbClr val="000000"/>
                  </a:outerShdw>
                </a:effectLst>
                <a:latin typeface="Times New Roman" pitchFamily="18" charset="0"/>
              </a:rPr>
              <a:t>Standard for </a:t>
            </a:r>
            <a:r>
              <a:rPr lang="en-US" sz="3600" b="1" dirty="0">
                <a:solidFill>
                  <a:srgbClr val="FFFF00"/>
                </a:solidFill>
                <a:effectLst>
                  <a:outerShdw blurRad="38100" dist="38100" dir="2700000" algn="tl">
                    <a:srgbClr val="000000"/>
                  </a:outerShdw>
                </a:effectLst>
                <a:latin typeface="Times New Roman" pitchFamily="18" charset="0"/>
              </a:rPr>
              <a:t>AS: Modified NY </a:t>
            </a:r>
            <a:r>
              <a:rPr lang="en-US" sz="3600" b="1" dirty="0" smtClean="0">
                <a:solidFill>
                  <a:srgbClr val="FFFF00"/>
                </a:solidFill>
                <a:effectLst>
                  <a:outerShdw blurRad="38100" dist="38100" dir="2700000" algn="tl">
                    <a:srgbClr val="000000"/>
                  </a:outerShdw>
                </a:effectLst>
                <a:latin typeface="Times New Roman" pitchFamily="18" charset="0"/>
              </a:rPr>
              <a:t>Classification Criteria (</a:t>
            </a:r>
            <a:r>
              <a:rPr lang="en-US" sz="3600" b="1" dirty="0">
                <a:solidFill>
                  <a:srgbClr val="FFFF00"/>
                </a:solidFill>
                <a:effectLst>
                  <a:outerShdw blurRad="38100" dist="38100" dir="2700000" algn="tl">
                    <a:srgbClr val="000000"/>
                  </a:outerShdw>
                </a:effectLst>
                <a:latin typeface="Times New Roman" pitchFamily="18" charset="0"/>
              </a:rPr>
              <a:t>1984) (Cont’d)</a:t>
            </a:r>
          </a:p>
        </p:txBody>
      </p:sp>
      <p:sp>
        <p:nvSpPr>
          <p:cNvPr id="16" name="Rectangle 15"/>
          <p:cNvSpPr/>
          <p:nvPr/>
        </p:nvSpPr>
        <p:spPr>
          <a:xfrm>
            <a:off x="329610" y="5203277"/>
            <a:ext cx="8644270" cy="923330"/>
          </a:xfrm>
          <a:prstGeom prst="rect">
            <a:avLst/>
          </a:prstGeom>
          <a:solidFill>
            <a:schemeClr val="bg2"/>
          </a:solidFill>
          <a:ln>
            <a:solidFill>
              <a:schemeClr val="tx1"/>
            </a:solidFill>
          </a:ln>
        </p:spPr>
        <p:txBody>
          <a:bodyPr wrap="square">
            <a:spAutoFit/>
          </a:bodyPr>
          <a:lstStyle/>
          <a:p>
            <a:r>
              <a:rPr lang="en-US" sz="1800" b="1" dirty="0" smtClean="0">
                <a:solidFill>
                  <a:srgbClr val="FFFFFF"/>
                </a:solidFill>
                <a:latin typeface="Arial" pitchFamily="34" charset="0"/>
              </a:rPr>
              <a:t>The greatest problem in the management of AS was the lack of effective treatments. In recent years, NSAIDs and TNF-blockers have been shown to have good efficacy in the treatment of AS.</a:t>
            </a:r>
            <a:endParaRPr lang="en-US" sz="1800" b="1" dirty="0">
              <a:solidFill>
                <a:srgbClr val="FFFFFF"/>
              </a:solidFill>
              <a:latin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3212407" y="6543675"/>
            <a:ext cx="5974456" cy="307777"/>
          </a:xfrm>
          <a:prstGeom prst="rect">
            <a:avLst/>
          </a:prstGeom>
          <a:noFill/>
          <a:ln w="9525">
            <a:noFill/>
            <a:miter lim="800000"/>
            <a:headEnd/>
            <a:tailEnd/>
          </a:ln>
          <a:effectLst/>
        </p:spPr>
        <p:txBody>
          <a:bodyPr wrap="none">
            <a:spAutoFit/>
          </a:bodyPr>
          <a:lstStyle/>
          <a:p>
            <a:pPr algn="r" eaLnBrk="0" hangingPunct="0">
              <a:defRPr/>
            </a:pPr>
            <a:r>
              <a:rPr lang="en-US" sz="1400" b="1" dirty="0" smtClean="0">
                <a:solidFill>
                  <a:srgbClr val="FFFFFF"/>
                </a:solidFill>
                <a:latin typeface="Arial"/>
              </a:rPr>
              <a:t>Adapted from </a:t>
            </a:r>
            <a:r>
              <a:rPr lang="en-US" sz="1400" b="1" dirty="0" err="1" smtClean="0">
                <a:solidFill>
                  <a:srgbClr val="FFFFFF"/>
                </a:solidFill>
                <a:latin typeface="Arial"/>
              </a:rPr>
              <a:t>Rudwaleit</a:t>
            </a:r>
            <a:r>
              <a:rPr lang="en-US" sz="1400" b="1" dirty="0" smtClean="0">
                <a:solidFill>
                  <a:srgbClr val="FFFFFF"/>
                </a:solidFill>
                <a:latin typeface="Arial"/>
              </a:rPr>
              <a:t>  </a:t>
            </a:r>
            <a:r>
              <a:rPr lang="en-US" sz="1400" b="1" dirty="0">
                <a:solidFill>
                  <a:srgbClr val="FFFFFF"/>
                </a:solidFill>
                <a:latin typeface="Arial"/>
              </a:rPr>
              <a:t>M et al. Arthritis Rheum 2005;52:1000-1008</a:t>
            </a:r>
          </a:p>
        </p:txBody>
      </p:sp>
      <p:sp>
        <p:nvSpPr>
          <p:cNvPr id="112643" name="AutoShape 1026"/>
          <p:cNvSpPr>
            <a:spLocks noChangeArrowheads="1"/>
          </p:cNvSpPr>
          <p:nvPr/>
        </p:nvSpPr>
        <p:spPr bwMode="auto">
          <a:xfrm>
            <a:off x="533400" y="2886717"/>
            <a:ext cx="3200400" cy="1066800"/>
          </a:xfrm>
          <a:prstGeom prst="homePlate">
            <a:avLst>
              <a:gd name="adj" fmla="val 75000"/>
            </a:avLst>
          </a:prstGeom>
          <a:solidFill>
            <a:schemeClr val="bg2"/>
          </a:solidFill>
          <a:ln w="12700">
            <a:solidFill>
              <a:schemeClr val="tx1"/>
            </a:solidFill>
            <a:miter lim="800000"/>
            <a:headEnd/>
            <a:tailEnd/>
          </a:ln>
        </p:spPr>
        <p:txBody>
          <a:bodyPr wrap="none" anchor="ctr"/>
          <a:lstStyle/>
          <a:p>
            <a:pPr eaLnBrk="0" hangingPunct="0">
              <a:spcBef>
                <a:spcPct val="50000"/>
              </a:spcBef>
            </a:pPr>
            <a:endParaRPr lang="en-US" sz="1600" b="1">
              <a:solidFill>
                <a:srgbClr val="FFFFFF"/>
              </a:solidFill>
              <a:latin typeface="Arial" pitchFamily="34" charset="0"/>
            </a:endParaRPr>
          </a:p>
        </p:txBody>
      </p:sp>
      <p:sp>
        <p:nvSpPr>
          <p:cNvPr id="112644" name="AutoShape 1027"/>
          <p:cNvSpPr>
            <a:spLocks noChangeArrowheads="1"/>
          </p:cNvSpPr>
          <p:nvPr/>
        </p:nvSpPr>
        <p:spPr bwMode="auto">
          <a:xfrm>
            <a:off x="3048000" y="2886717"/>
            <a:ext cx="3276600" cy="1066800"/>
          </a:xfrm>
          <a:prstGeom prst="chevron">
            <a:avLst>
              <a:gd name="adj" fmla="val 76786"/>
            </a:avLst>
          </a:prstGeom>
          <a:solidFill>
            <a:schemeClr val="bg2"/>
          </a:solidFill>
          <a:ln w="12700">
            <a:solidFill>
              <a:schemeClr val="tx1"/>
            </a:solidFill>
            <a:miter lim="800000"/>
            <a:headEnd/>
            <a:tailEnd/>
          </a:ln>
        </p:spPr>
        <p:txBody>
          <a:bodyPr wrap="none" anchor="ctr"/>
          <a:lstStyle/>
          <a:p>
            <a:pPr eaLnBrk="0" hangingPunct="0">
              <a:spcBef>
                <a:spcPct val="50000"/>
              </a:spcBef>
            </a:pPr>
            <a:endParaRPr lang="en-US" sz="1600" b="1">
              <a:solidFill>
                <a:srgbClr val="FFFFFF"/>
              </a:solidFill>
              <a:latin typeface="Arial" pitchFamily="34" charset="0"/>
            </a:endParaRPr>
          </a:p>
        </p:txBody>
      </p:sp>
      <p:sp>
        <p:nvSpPr>
          <p:cNvPr id="112645" name="AutoShape 1028"/>
          <p:cNvSpPr>
            <a:spLocks noChangeArrowheads="1"/>
          </p:cNvSpPr>
          <p:nvPr/>
        </p:nvSpPr>
        <p:spPr bwMode="auto">
          <a:xfrm>
            <a:off x="5638800" y="2886717"/>
            <a:ext cx="3276600" cy="1066800"/>
          </a:xfrm>
          <a:prstGeom prst="chevron">
            <a:avLst>
              <a:gd name="adj" fmla="val 76786"/>
            </a:avLst>
          </a:prstGeom>
          <a:solidFill>
            <a:schemeClr val="bg2"/>
          </a:solidFill>
          <a:ln w="12700">
            <a:solidFill>
              <a:schemeClr val="tx1"/>
            </a:solidFill>
            <a:miter lim="800000"/>
            <a:headEnd/>
            <a:tailEnd/>
          </a:ln>
        </p:spPr>
        <p:txBody>
          <a:bodyPr wrap="none" anchor="ctr"/>
          <a:lstStyle/>
          <a:p>
            <a:pPr eaLnBrk="0" hangingPunct="0">
              <a:spcBef>
                <a:spcPct val="50000"/>
              </a:spcBef>
            </a:pPr>
            <a:endParaRPr lang="en-US" sz="1600" b="1">
              <a:solidFill>
                <a:srgbClr val="FFFFFF"/>
              </a:solidFill>
              <a:latin typeface="Arial" pitchFamily="34" charset="0"/>
            </a:endParaRPr>
          </a:p>
        </p:txBody>
      </p:sp>
      <p:sp>
        <p:nvSpPr>
          <p:cNvPr id="112646" name="Line 1029"/>
          <p:cNvSpPr>
            <a:spLocks noChangeShapeType="1"/>
          </p:cNvSpPr>
          <p:nvPr/>
        </p:nvSpPr>
        <p:spPr bwMode="auto">
          <a:xfrm>
            <a:off x="546100" y="4720280"/>
            <a:ext cx="8420100" cy="46037"/>
          </a:xfrm>
          <a:prstGeom prst="line">
            <a:avLst/>
          </a:prstGeom>
          <a:noFill/>
          <a:ln w="38100">
            <a:solidFill>
              <a:schemeClr val="tx1"/>
            </a:solidFill>
            <a:round/>
            <a:headEnd/>
            <a:tailEnd type="triangle" w="med" len="med"/>
          </a:ln>
        </p:spPr>
        <p:txBody>
          <a:bodyPr/>
          <a:lstStyle/>
          <a:p>
            <a:endParaRPr lang="en-US" sz="1600" b="1">
              <a:solidFill>
                <a:srgbClr val="FFFFFF"/>
              </a:solidFill>
              <a:latin typeface="Arial" pitchFamily="34" charset="0"/>
            </a:endParaRPr>
          </a:p>
        </p:txBody>
      </p:sp>
      <p:sp>
        <p:nvSpPr>
          <p:cNvPr id="112647" name="Text Box 1030"/>
          <p:cNvSpPr txBox="1">
            <a:spLocks noChangeArrowheads="1"/>
          </p:cNvSpPr>
          <p:nvPr/>
        </p:nvSpPr>
        <p:spPr bwMode="auto">
          <a:xfrm>
            <a:off x="7094538" y="4720494"/>
            <a:ext cx="1704975" cy="339725"/>
          </a:xfrm>
          <a:prstGeom prst="rect">
            <a:avLst/>
          </a:prstGeom>
          <a:noFill/>
          <a:ln w="9525">
            <a:noFill/>
            <a:miter lim="800000"/>
            <a:headEnd/>
            <a:tailEnd/>
          </a:ln>
        </p:spPr>
        <p:txBody>
          <a:bodyPr>
            <a:spAutoFit/>
          </a:bodyPr>
          <a:lstStyle/>
          <a:p>
            <a:pPr algn="r" eaLnBrk="0" hangingPunct="0">
              <a:spcBef>
                <a:spcPct val="50000"/>
              </a:spcBef>
            </a:pPr>
            <a:r>
              <a:rPr lang="de-DE" sz="1600" b="1" dirty="0">
                <a:solidFill>
                  <a:srgbClr val="FFFFFF"/>
                </a:solidFill>
                <a:latin typeface="Arial" pitchFamily="34" charset="0"/>
                <a:cs typeface="Arial" pitchFamily="34" charset="0"/>
              </a:rPr>
              <a:t>Time (</a:t>
            </a:r>
            <a:r>
              <a:rPr lang="de-DE" sz="1600" b="1" dirty="0" err="1">
                <a:solidFill>
                  <a:srgbClr val="FFFFFF"/>
                </a:solidFill>
                <a:latin typeface="Arial" pitchFamily="34" charset="0"/>
                <a:cs typeface="Arial" pitchFamily="34" charset="0"/>
              </a:rPr>
              <a:t>years</a:t>
            </a:r>
            <a:r>
              <a:rPr lang="de-DE" sz="1600" b="1" dirty="0">
                <a:solidFill>
                  <a:srgbClr val="FFFFFF"/>
                </a:solidFill>
                <a:latin typeface="Arial" pitchFamily="34" charset="0"/>
                <a:cs typeface="Arial" pitchFamily="34" charset="0"/>
              </a:rPr>
              <a:t>)</a:t>
            </a:r>
          </a:p>
        </p:txBody>
      </p:sp>
      <p:sp>
        <p:nvSpPr>
          <p:cNvPr id="112648" name="Text Box 1031"/>
          <p:cNvSpPr txBox="1">
            <a:spLocks noChangeArrowheads="1"/>
          </p:cNvSpPr>
          <p:nvPr/>
        </p:nvSpPr>
        <p:spPr bwMode="auto">
          <a:xfrm>
            <a:off x="484188" y="2961330"/>
            <a:ext cx="3046412" cy="860425"/>
          </a:xfrm>
          <a:prstGeom prst="rect">
            <a:avLst/>
          </a:prstGeom>
          <a:noFill/>
          <a:ln w="9525">
            <a:noFill/>
            <a:miter lim="800000"/>
            <a:headEnd/>
            <a:tailEnd/>
          </a:ln>
        </p:spPr>
        <p:txBody>
          <a:bodyPr>
            <a:spAutoFit/>
          </a:bodyPr>
          <a:lstStyle/>
          <a:p>
            <a:pPr algn="ctr" eaLnBrk="0" hangingPunct="0"/>
            <a:r>
              <a:rPr lang="de-DE" sz="1800" b="1" dirty="0">
                <a:solidFill>
                  <a:srgbClr val="FFFF00"/>
                </a:solidFill>
                <a:latin typeface="Arial" pitchFamily="34" charset="0"/>
                <a:cs typeface="Arial" pitchFamily="34" charset="0"/>
              </a:rPr>
              <a:t>Back </a:t>
            </a:r>
            <a:r>
              <a:rPr lang="de-DE" sz="1800" b="1" dirty="0" smtClean="0">
                <a:solidFill>
                  <a:srgbClr val="FFFF00"/>
                </a:solidFill>
                <a:latin typeface="Arial" pitchFamily="34" charset="0"/>
                <a:cs typeface="Arial" pitchFamily="34" charset="0"/>
              </a:rPr>
              <a:t>Pain</a:t>
            </a:r>
            <a:r>
              <a:rPr lang="de-DE" sz="1600" b="1" dirty="0">
                <a:solidFill>
                  <a:srgbClr val="008000"/>
                </a:solidFill>
                <a:latin typeface="Arial" pitchFamily="34" charset="0"/>
                <a:cs typeface="Arial" pitchFamily="34" charset="0"/>
              </a:rPr>
              <a:t/>
            </a:r>
            <a:br>
              <a:rPr lang="de-DE" sz="1600" b="1" dirty="0">
                <a:solidFill>
                  <a:srgbClr val="008000"/>
                </a:solidFill>
                <a:latin typeface="Arial" pitchFamily="34" charset="0"/>
                <a:cs typeface="Arial" pitchFamily="34" charset="0"/>
              </a:rPr>
            </a:br>
            <a:r>
              <a:rPr lang="de-DE" sz="1600" b="1" dirty="0">
                <a:solidFill>
                  <a:srgbClr val="FFFFFF"/>
                </a:solidFill>
                <a:latin typeface="Arial" pitchFamily="34" charset="0"/>
                <a:cs typeface="Arial" pitchFamily="34" charset="0"/>
              </a:rPr>
              <a:t>IBP</a:t>
            </a:r>
          </a:p>
          <a:p>
            <a:pPr algn="ctr" eaLnBrk="0" hangingPunct="0"/>
            <a:r>
              <a:rPr lang="de-DE" sz="1600" b="1" dirty="0">
                <a:solidFill>
                  <a:srgbClr val="FFFFFF"/>
                </a:solidFill>
                <a:latin typeface="Arial" pitchFamily="34" charset="0"/>
                <a:cs typeface="Arial" pitchFamily="34" charset="0"/>
              </a:rPr>
              <a:t>MRI </a:t>
            </a:r>
            <a:r>
              <a:rPr lang="de-DE" sz="1600" b="1" dirty="0" err="1">
                <a:solidFill>
                  <a:srgbClr val="FFFFFF"/>
                </a:solidFill>
                <a:latin typeface="Arial" pitchFamily="34" charset="0"/>
                <a:cs typeface="Arial" pitchFamily="34" charset="0"/>
              </a:rPr>
              <a:t>active</a:t>
            </a:r>
            <a:r>
              <a:rPr lang="de-DE" sz="1600" b="1" dirty="0">
                <a:solidFill>
                  <a:srgbClr val="FFFFFF"/>
                </a:solidFill>
                <a:latin typeface="Arial" pitchFamily="34" charset="0"/>
                <a:cs typeface="Arial" pitchFamily="34" charset="0"/>
              </a:rPr>
              <a:t> </a:t>
            </a:r>
            <a:r>
              <a:rPr lang="de-DE" sz="1600" b="1" dirty="0" err="1">
                <a:solidFill>
                  <a:srgbClr val="FFFFFF"/>
                </a:solidFill>
                <a:latin typeface="Arial" pitchFamily="34" charset="0"/>
                <a:cs typeface="Arial" pitchFamily="34" charset="0"/>
              </a:rPr>
              <a:t>sacroiliitis</a:t>
            </a:r>
            <a:endParaRPr lang="de-DE" sz="1600" b="1" dirty="0">
              <a:solidFill>
                <a:srgbClr val="FFFFFF"/>
              </a:solidFill>
              <a:latin typeface="Arial" pitchFamily="34" charset="0"/>
              <a:cs typeface="Arial" pitchFamily="34" charset="0"/>
            </a:endParaRPr>
          </a:p>
        </p:txBody>
      </p:sp>
      <p:sp>
        <p:nvSpPr>
          <p:cNvPr id="112649" name="Text Box 1033"/>
          <p:cNvSpPr txBox="1">
            <a:spLocks noChangeArrowheads="1"/>
          </p:cNvSpPr>
          <p:nvPr/>
        </p:nvSpPr>
        <p:spPr bwMode="auto">
          <a:xfrm>
            <a:off x="6181725" y="3083567"/>
            <a:ext cx="2514600" cy="615950"/>
          </a:xfrm>
          <a:prstGeom prst="rect">
            <a:avLst/>
          </a:prstGeom>
          <a:noFill/>
          <a:ln w="9525">
            <a:noFill/>
            <a:miter lim="800000"/>
            <a:headEnd/>
            <a:tailEnd/>
          </a:ln>
        </p:spPr>
        <p:txBody>
          <a:bodyPr>
            <a:spAutoFit/>
          </a:bodyPr>
          <a:lstStyle/>
          <a:p>
            <a:pPr algn="ctr" eaLnBrk="0" hangingPunct="0"/>
            <a:r>
              <a:rPr lang="de-DE" sz="1800" b="1">
                <a:solidFill>
                  <a:srgbClr val="FFFF00"/>
                </a:solidFill>
                <a:latin typeface="Arial" pitchFamily="34" charset="0"/>
                <a:cs typeface="Arial" pitchFamily="34" charset="0"/>
              </a:rPr>
              <a:t>Back Pain</a:t>
            </a:r>
            <a:r>
              <a:rPr lang="de-DE" sz="1600" b="1">
                <a:solidFill>
                  <a:srgbClr val="FF0000"/>
                </a:solidFill>
                <a:latin typeface="Arial" pitchFamily="34" charset="0"/>
                <a:cs typeface="Arial" pitchFamily="34" charset="0"/>
              </a:rPr>
              <a:t/>
            </a:r>
            <a:br>
              <a:rPr lang="de-DE" sz="1600" b="1">
                <a:solidFill>
                  <a:srgbClr val="FF0000"/>
                </a:solidFill>
                <a:latin typeface="Arial" pitchFamily="34" charset="0"/>
                <a:cs typeface="Arial" pitchFamily="34" charset="0"/>
              </a:rPr>
            </a:br>
            <a:r>
              <a:rPr lang="de-DE" sz="1600" b="1">
                <a:solidFill>
                  <a:srgbClr val="FFFFFF"/>
                </a:solidFill>
                <a:latin typeface="Arial" pitchFamily="34" charset="0"/>
                <a:cs typeface="Arial" pitchFamily="34" charset="0"/>
              </a:rPr>
              <a:t>Syndesmophytes</a:t>
            </a:r>
          </a:p>
        </p:txBody>
      </p:sp>
      <p:sp>
        <p:nvSpPr>
          <p:cNvPr id="112650" name="Line 1034"/>
          <p:cNvSpPr>
            <a:spLocks noChangeShapeType="1"/>
          </p:cNvSpPr>
          <p:nvPr/>
        </p:nvSpPr>
        <p:spPr bwMode="auto">
          <a:xfrm flipH="1">
            <a:off x="3889612" y="1753242"/>
            <a:ext cx="4526" cy="2518507"/>
          </a:xfrm>
          <a:prstGeom prst="line">
            <a:avLst/>
          </a:prstGeom>
          <a:noFill/>
          <a:ln w="28575">
            <a:solidFill>
              <a:schemeClr val="tx2"/>
            </a:solidFill>
            <a:prstDash val="dash"/>
            <a:round/>
            <a:headEnd/>
            <a:tailEnd/>
          </a:ln>
        </p:spPr>
        <p:txBody>
          <a:bodyPr/>
          <a:lstStyle/>
          <a:p>
            <a:endParaRPr lang="en-US" sz="1600" b="1">
              <a:solidFill>
                <a:srgbClr val="FFFFFF"/>
              </a:solidFill>
              <a:latin typeface="Arial" pitchFamily="34" charset="0"/>
            </a:endParaRPr>
          </a:p>
        </p:txBody>
      </p:sp>
      <p:sp>
        <p:nvSpPr>
          <p:cNvPr id="112651" name="Text Box 1035"/>
          <p:cNvSpPr txBox="1">
            <a:spLocks noChangeArrowheads="1"/>
          </p:cNvSpPr>
          <p:nvPr/>
        </p:nvSpPr>
        <p:spPr bwMode="auto">
          <a:xfrm>
            <a:off x="4764088" y="1462412"/>
            <a:ext cx="3200400" cy="707886"/>
          </a:xfrm>
          <a:prstGeom prst="rect">
            <a:avLst/>
          </a:prstGeom>
          <a:noFill/>
          <a:ln w="9525">
            <a:noFill/>
            <a:miter lim="800000"/>
            <a:headEnd/>
            <a:tailEnd/>
          </a:ln>
        </p:spPr>
        <p:txBody>
          <a:bodyPr>
            <a:spAutoFit/>
          </a:bodyPr>
          <a:lstStyle/>
          <a:p>
            <a:pPr algn="ctr" eaLnBrk="0" hangingPunct="0">
              <a:spcBef>
                <a:spcPts val="0"/>
              </a:spcBef>
            </a:pPr>
            <a:r>
              <a:rPr lang="de-DE" sz="2000" b="1" dirty="0" err="1">
                <a:solidFill>
                  <a:srgbClr val="FFFFFF"/>
                </a:solidFill>
                <a:latin typeface="Arial" pitchFamily="34" charset="0"/>
                <a:cs typeface="Arial" pitchFamily="34" charset="0"/>
              </a:rPr>
              <a:t>Radiographic</a:t>
            </a:r>
            <a:r>
              <a:rPr lang="de-DE" sz="2000" b="1" dirty="0">
                <a:solidFill>
                  <a:srgbClr val="FFFFFF"/>
                </a:solidFill>
                <a:latin typeface="Arial" pitchFamily="34" charset="0"/>
                <a:cs typeface="Arial" pitchFamily="34" charset="0"/>
              </a:rPr>
              <a:t> </a:t>
            </a:r>
            <a:r>
              <a:rPr lang="de-DE" sz="2000" b="1" dirty="0" err="1" smtClean="0">
                <a:solidFill>
                  <a:srgbClr val="FFFFFF"/>
                </a:solidFill>
                <a:latin typeface="Arial" pitchFamily="34" charset="0"/>
                <a:cs typeface="Arial" pitchFamily="34" charset="0"/>
              </a:rPr>
              <a:t>stage</a:t>
            </a:r>
            <a:endParaRPr lang="de-DE" sz="2000" b="1" dirty="0" smtClean="0">
              <a:solidFill>
                <a:srgbClr val="FFFFFF"/>
              </a:solidFill>
              <a:latin typeface="Arial" pitchFamily="34" charset="0"/>
              <a:cs typeface="Arial" pitchFamily="34" charset="0"/>
            </a:endParaRPr>
          </a:p>
          <a:p>
            <a:pPr algn="ctr" eaLnBrk="0" hangingPunct="0">
              <a:spcBef>
                <a:spcPts val="0"/>
              </a:spcBef>
            </a:pPr>
            <a:r>
              <a:rPr lang="de-DE" sz="2000" b="1" dirty="0" smtClean="0">
                <a:solidFill>
                  <a:srgbClr val="FFFFFF"/>
                </a:solidFill>
                <a:latin typeface="Arial" pitchFamily="34" charset="0"/>
                <a:cs typeface="Arial" pitchFamily="34" charset="0"/>
              </a:rPr>
              <a:t>(Ankylosing Spondylitis)</a:t>
            </a:r>
            <a:endParaRPr lang="de-DE" sz="2000" b="1" dirty="0">
              <a:solidFill>
                <a:srgbClr val="FFFFFF"/>
              </a:solidFill>
              <a:latin typeface="Arial" pitchFamily="34" charset="0"/>
              <a:cs typeface="Arial" pitchFamily="34" charset="0"/>
            </a:endParaRPr>
          </a:p>
        </p:txBody>
      </p:sp>
      <p:sp>
        <p:nvSpPr>
          <p:cNvPr id="112652" name="Text Box 1036"/>
          <p:cNvSpPr txBox="1">
            <a:spLocks noChangeArrowheads="1"/>
          </p:cNvSpPr>
          <p:nvPr/>
        </p:nvSpPr>
        <p:spPr bwMode="auto">
          <a:xfrm>
            <a:off x="276225" y="1456380"/>
            <a:ext cx="3627438" cy="708025"/>
          </a:xfrm>
          <a:prstGeom prst="rect">
            <a:avLst/>
          </a:prstGeom>
          <a:noFill/>
          <a:ln w="9525">
            <a:noFill/>
            <a:miter lim="800000"/>
            <a:headEnd/>
            <a:tailEnd/>
          </a:ln>
        </p:spPr>
        <p:txBody>
          <a:bodyPr>
            <a:spAutoFit/>
          </a:bodyPr>
          <a:lstStyle/>
          <a:p>
            <a:pPr algn="ctr" eaLnBrk="0" hangingPunct="0">
              <a:spcBef>
                <a:spcPct val="50000"/>
              </a:spcBef>
            </a:pPr>
            <a:r>
              <a:rPr lang="de-DE" sz="2000" b="1" dirty="0" err="1">
                <a:solidFill>
                  <a:srgbClr val="FFFFFF"/>
                </a:solidFill>
                <a:latin typeface="Arial" pitchFamily="34" charset="0"/>
                <a:cs typeface="Arial" pitchFamily="34" charset="0"/>
              </a:rPr>
              <a:t>Pre-radiographic</a:t>
            </a:r>
            <a:r>
              <a:rPr lang="de-DE" sz="2000" b="1" dirty="0">
                <a:solidFill>
                  <a:srgbClr val="FFFFFF"/>
                </a:solidFill>
                <a:latin typeface="Arial" pitchFamily="34" charset="0"/>
                <a:cs typeface="Arial" pitchFamily="34" charset="0"/>
              </a:rPr>
              <a:t> </a:t>
            </a:r>
            <a:r>
              <a:rPr lang="de-DE" sz="2000" b="1" dirty="0" err="1">
                <a:solidFill>
                  <a:srgbClr val="FFFFFF"/>
                </a:solidFill>
                <a:latin typeface="Arial" pitchFamily="34" charset="0"/>
                <a:cs typeface="Arial" pitchFamily="34" charset="0"/>
              </a:rPr>
              <a:t>stage</a:t>
            </a:r>
            <a:r>
              <a:rPr lang="de-DE" sz="2000" b="1" dirty="0">
                <a:solidFill>
                  <a:srgbClr val="FFFFFF"/>
                </a:solidFill>
                <a:latin typeface="Arial" pitchFamily="34" charset="0"/>
                <a:cs typeface="Arial" pitchFamily="34" charset="0"/>
              </a:rPr>
              <a:t/>
            </a:r>
            <a:br>
              <a:rPr lang="de-DE" sz="2000" b="1" dirty="0">
                <a:solidFill>
                  <a:srgbClr val="FFFFFF"/>
                </a:solidFill>
                <a:latin typeface="Arial" pitchFamily="34" charset="0"/>
                <a:cs typeface="Arial" pitchFamily="34" charset="0"/>
              </a:rPr>
            </a:br>
            <a:r>
              <a:rPr lang="de-DE" sz="2000" b="1" dirty="0">
                <a:solidFill>
                  <a:srgbClr val="FFFFFF"/>
                </a:solidFill>
                <a:latin typeface="Arial" pitchFamily="34" charset="0"/>
                <a:cs typeface="Arial" pitchFamily="34" charset="0"/>
              </a:rPr>
              <a:t>(Axial </a:t>
            </a:r>
            <a:r>
              <a:rPr lang="de-DE" sz="2000" b="1" dirty="0" err="1">
                <a:solidFill>
                  <a:srgbClr val="FFFFFF"/>
                </a:solidFill>
                <a:latin typeface="Arial" pitchFamily="34" charset="0"/>
                <a:cs typeface="Arial" pitchFamily="34" charset="0"/>
              </a:rPr>
              <a:t>undifferentiated</a:t>
            </a:r>
            <a:r>
              <a:rPr lang="de-DE" sz="2000" b="1" dirty="0">
                <a:solidFill>
                  <a:srgbClr val="FFFFFF"/>
                </a:solidFill>
                <a:latin typeface="Arial" pitchFamily="34" charset="0"/>
                <a:cs typeface="Arial" pitchFamily="34" charset="0"/>
              </a:rPr>
              <a:t> </a:t>
            </a:r>
            <a:r>
              <a:rPr lang="de-DE" sz="2000" b="1" dirty="0" err="1">
                <a:solidFill>
                  <a:srgbClr val="FFFFFF"/>
                </a:solidFill>
                <a:latin typeface="Arial" pitchFamily="34" charset="0"/>
                <a:cs typeface="Arial" pitchFamily="34" charset="0"/>
              </a:rPr>
              <a:t>SpA</a:t>
            </a:r>
            <a:r>
              <a:rPr lang="de-DE" sz="2000" b="1" dirty="0">
                <a:solidFill>
                  <a:srgbClr val="FFFFFF"/>
                </a:solidFill>
                <a:latin typeface="Arial" pitchFamily="34" charset="0"/>
                <a:cs typeface="Arial" pitchFamily="34" charset="0"/>
              </a:rPr>
              <a:t>)</a:t>
            </a:r>
          </a:p>
        </p:txBody>
      </p:sp>
      <p:sp>
        <p:nvSpPr>
          <p:cNvPr id="112653" name="Text Box 1032"/>
          <p:cNvSpPr txBox="1">
            <a:spLocks noChangeArrowheads="1"/>
          </p:cNvSpPr>
          <p:nvPr/>
        </p:nvSpPr>
        <p:spPr bwMode="auto">
          <a:xfrm>
            <a:off x="3402013" y="2945455"/>
            <a:ext cx="2514600" cy="893762"/>
          </a:xfrm>
          <a:prstGeom prst="rect">
            <a:avLst/>
          </a:prstGeom>
          <a:noFill/>
          <a:ln w="9525">
            <a:noFill/>
            <a:miter lim="800000"/>
            <a:headEnd/>
            <a:tailEnd/>
          </a:ln>
        </p:spPr>
        <p:txBody>
          <a:bodyPr>
            <a:spAutoFit/>
          </a:bodyPr>
          <a:lstStyle/>
          <a:p>
            <a:pPr algn="ctr" eaLnBrk="0" hangingPunct="0">
              <a:spcBef>
                <a:spcPct val="50000"/>
              </a:spcBef>
            </a:pPr>
            <a:r>
              <a:rPr lang="de-DE" sz="1800" b="1">
                <a:solidFill>
                  <a:srgbClr val="FFFF00"/>
                </a:solidFill>
                <a:latin typeface="Arial" pitchFamily="34" charset="0"/>
                <a:cs typeface="Arial" pitchFamily="34" charset="0"/>
              </a:rPr>
              <a:t>Back Pain</a:t>
            </a:r>
            <a:br>
              <a:rPr lang="de-DE" sz="1800" b="1">
                <a:solidFill>
                  <a:srgbClr val="FFFF00"/>
                </a:solidFill>
                <a:latin typeface="Arial" pitchFamily="34" charset="0"/>
                <a:cs typeface="Arial" pitchFamily="34" charset="0"/>
              </a:rPr>
            </a:br>
            <a:r>
              <a:rPr lang="de-DE" sz="1600" b="1">
                <a:solidFill>
                  <a:srgbClr val="FFFFFF"/>
                </a:solidFill>
                <a:latin typeface="Arial" pitchFamily="34" charset="0"/>
                <a:cs typeface="Arial" pitchFamily="34" charset="0"/>
              </a:rPr>
              <a:t>Radiographic </a:t>
            </a:r>
            <a:br>
              <a:rPr lang="de-DE" sz="1600" b="1">
                <a:solidFill>
                  <a:srgbClr val="FFFFFF"/>
                </a:solidFill>
                <a:latin typeface="Arial" pitchFamily="34" charset="0"/>
                <a:cs typeface="Arial" pitchFamily="34" charset="0"/>
              </a:rPr>
            </a:br>
            <a:r>
              <a:rPr lang="de-DE" sz="1600" b="1">
                <a:solidFill>
                  <a:srgbClr val="FFFFFF"/>
                </a:solidFill>
                <a:latin typeface="Arial" pitchFamily="34" charset="0"/>
                <a:cs typeface="Arial" pitchFamily="34" charset="0"/>
              </a:rPr>
              <a:t>sacroiliitis</a:t>
            </a:r>
          </a:p>
        </p:txBody>
      </p:sp>
      <p:sp>
        <p:nvSpPr>
          <p:cNvPr id="112654" name="TextBox 65"/>
          <p:cNvSpPr txBox="1">
            <a:spLocks noChangeArrowheads="1"/>
          </p:cNvSpPr>
          <p:nvPr/>
        </p:nvSpPr>
        <p:spPr bwMode="auto">
          <a:xfrm>
            <a:off x="3878263" y="4383730"/>
            <a:ext cx="2762250" cy="338137"/>
          </a:xfrm>
          <a:prstGeom prst="rect">
            <a:avLst/>
          </a:prstGeom>
          <a:noFill/>
          <a:ln w="9525">
            <a:noFill/>
            <a:miter lim="800000"/>
            <a:headEnd/>
            <a:tailEnd/>
          </a:ln>
        </p:spPr>
        <p:txBody>
          <a:bodyPr wrap="none">
            <a:spAutoFit/>
          </a:bodyPr>
          <a:lstStyle/>
          <a:p>
            <a:pPr eaLnBrk="0" hangingPunct="0">
              <a:spcBef>
                <a:spcPct val="50000"/>
              </a:spcBef>
            </a:pPr>
            <a:r>
              <a:rPr lang="en-US" sz="1600" b="1">
                <a:solidFill>
                  <a:srgbClr val="FFFFFF"/>
                </a:solidFill>
                <a:latin typeface="Arial" pitchFamily="34" charset="0"/>
              </a:rPr>
              <a:t>Modified NY criteria (1984)</a:t>
            </a:r>
          </a:p>
        </p:txBody>
      </p:sp>
      <p:sp>
        <p:nvSpPr>
          <p:cNvPr id="17" name="Text Box 3"/>
          <p:cNvSpPr txBox="1">
            <a:spLocks noChangeArrowheads="1"/>
          </p:cNvSpPr>
          <p:nvPr/>
        </p:nvSpPr>
        <p:spPr bwMode="auto">
          <a:xfrm>
            <a:off x="357800" y="152400"/>
            <a:ext cx="8620125" cy="1200329"/>
          </a:xfrm>
          <a:prstGeom prst="rect">
            <a:avLst/>
          </a:prstGeom>
          <a:noFill/>
          <a:ln w="9525">
            <a:noFill/>
            <a:miter lim="800000"/>
            <a:headEnd/>
            <a:tailEnd/>
          </a:ln>
        </p:spPr>
        <p:txBody>
          <a:bodyPr wrap="square">
            <a:spAutoFit/>
          </a:bodyPr>
          <a:lstStyle/>
          <a:p>
            <a:pPr eaLnBrk="0" hangingPunct="0">
              <a:defRPr/>
            </a:pPr>
            <a:r>
              <a:rPr lang="en-US" sz="3600" b="1" dirty="0">
                <a:solidFill>
                  <a:srgbClr val="FFFF00"/>
                </a:solidFill>
                <a:effectLst>
                  <a:outerShdw blurRad="38100" dist="38100" dir="2700000" algn="tl">
                    <a:srgbClr val="000000"/>
                  </a:outerShdw>
                </a:effectLst>
                <a:latin typeface="Times New Roman" pitchFamily="18" charset="0"/>
              </a:rPr>
              <a:t>Diagnostic </a:t>
            </a:r>
            <a:r>
              <a:rPr lang="en-US" sz="3600" b="1" dirty="0" smtClean="0">
                <a:solidFill>
                  <a:srgbClr val="FFFF00"/>
                </a:solidFill>
                <a:effectLst>
                  <a:outerShdw blurRad="38100" dist="38100" dir="2700000" algn="tl">
                    <a:srgbClr val="000000"/>
                  </a:outerShdw>
                </a:effectLst>
                <a:latin typeface="Times New Roman" pitchFamily="18" charset="0"/>
              </a:rPr>
              <a:t>Standard for </a:t>
            </a:r>
            <a:r>
              <a:rPr lang="en-US" sz="3600" b="1" dirty="0">
                <a:solidFill>
                  <a:srgbClr val="FFFF00"/>
                </a:solidFill>
                <a:effectLst>
                  <a:outerShdw blurRad="38100" dist="38100" dir="2700000" algn="tl">
                    <a:srgbClr val="000000"/>
                  </a:outerShdw>
                </a:effectLst>
                <a:latin typeface="Times New Roman" pitchFamily="18" charset="0"/>
              </a:rPr>
              <a:t>AS: Modified NY </a:t>
            </a:r>
            <a:r>
              <a:rPr lang="en-US" sz="3600" b="1" dirty="0" smtClean="0">
                <a:solidFill>
                  <a:srgbClr val="FFFF00"/>
                </a:solidFill>
                <a:effectLst>
                  <a:outerShdw blurRad="38100" dist="38100" dir="2700000" algn="tl">
                    <a:srgbClr val="000000"/>
                  </a:outerShdw>
                </a:effectLst>
                <a:latin typeface="Times New Roman" pitchFamily="18" charset="0"/>
              </a:rPr>
              <a:t>Classification Criteria (</a:t>
            </a:r>
            <a:r>
              <a:rPr lang="en-US" sz="3600" b="1" dirty="0">
                <a:solidFill>
                  <a:srgbClr val="FFFF00"/>
                </a:solidFill>
                <a:effectLst>
                  <a:outerShdw blurRad="38100" dist="38100" dir="2700000" algn="tl">
                    <a:srgbClr val="000000"/>
                  </a:outerShdw>
                </a:effectLst>
                <a:latin typeface="Times New Roman" pitchFamily="18" charset="0"/>
              </a:rPr>
              <a:t>1984) (Cont’d)</a:t>
            </a:r>
          </a:p>
        </p:txBody>
      </p:sp>
      <p:sp>
        <p:nvSpPr>
          <p:cNvPr id="16" name="Rectangle 15"/>
          <p:cNvSpPr/>
          <p:nvPr/>
        </p:nvSpPr>
        <p:spPr>
          <a:xfrm>
            <a:off x="414670" y="5077339"/>
            <a:ext cx="8580474" cy="1400383"/>
          </a:xfrm>
          <a:prstGeom prst="rect">
            <a:avLst/>
          </a:prstGeom>
          <a:solidFill>
            <a:schemeClr val="bg2"/>
          </a:solidFill>
          <a:ln>
            <a:solidFill>
              <a:schemeClr val="tx1"/>
            </a:solidFill>
          </a:ln>
        </p:spPr>
        <p:txBody>
          <a:bodyPr wrap="square">
            <a:spAutoFit/>
          </a:bodyPr>
          <a:lstStyle/>
          <a:p>
            <a:pPr marL="117475" indent="-117475">
              <a:spcBef>
                <a:spcPts val="600"/>
              </a:spcBef>
              <a:buFont typeface="Arial" pitchFamily="34" charset="0"/>
              <a:buChar char="•"/>
            </a:pPr>
            <a:r>
              <a:rPr lang="en-US" sz="1600" b="1" dirty="0" smtClean="0">
                <a:solidFill>
                  <a:srgbClr val="FFFFFF"/>
                </a:solidFill>
                <a:latin typeface="Arial" pitchFamily="34" charset="0"/>
              </a:rPr>
              <a:t>Recent application of MRI techniques has demonstrated (and confirmed) that ongoing active (“acute”) inflammation in fact does occur in the sacroiliac joints and/or spine prior to the appearance of changes detectable radiographically</a:t>
            </a:r>
          </a:p>
          <a:p>
            <a:pPr marL="117475" indent="-117475">
              <a:spcBef>
                <a:spcPts val="600"/>
              </a:spcBef>
              <a:buFont typeface="Arial" pitchFamily="34" charset="0"/>
              <a:buChar char="•"/>
            </a:pPr>
            <a:r>
              <a:rPr lang="en-US" sz="1600" b="1" dirty="0" smtClean="0">
                <a:solidFill>
                  <a:srgbClr val="FFFFFF"/>
                </a:solidFill>
                <a:latin typeface="Arial" pitchFamily="34" charset="0"/>
              </a:rPr>
              <a:t>The presence and absence of radiographic </a:t>
            </a:r>
            <a:r>
              <a:rPr lang="en-US" sz="1600" b="1" dirty="0" err="1" smtClean="0">
                <a:solidFill>
                  <a:srgbClr val="FFFFFF"/>
                </a:solidFill>
                <a:latin typeface="Arial" pitchFamily="34" charset="0"/>
              </a:rPr>
              <a:t>sacroiliitis</a:t>
            </a:r>
            <a:r>
              <a:rPr lang="en-US" sz="1600" b="1" dirty="0" smtClean="0">
                <a:solidFill>
                  <a:srgbClr val="FFFFFF"/>
                </a:solidFill>
                <a:latin typeface="Arial" pitchFamily="34" charset="0"/>
              </a:rPr>
              <a:t> in patients with SpA represent different stages of a single disease continuum</a:t>
            </a:r>
            <a:endParaRPr lang="en-US" sz="1600" b="1" dirty="0">
              <a:solidFill>
                <a:srgbClr val="FFFFFF"/>
              </a:solidFill>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626940"/>
            <a:ext cx="8774113" cy="498598"/>
          </a:xfrm>
        </p:spPr>
        <p:txBody>
          <a:bodyPr/>
          <a:lstStyle/>
          <a:p>
            <a:pPr>
              <a:defRPr/>
            </a:pPr>
            <a:r>
              <a:rPr lang="fr-BE" dirty="0" err="1" smtClean="0"/>
              <a:t>Spondyloarthritis</a:t>
            </a:r>
            <a:r>
              <a:rPr lang="fr-BE" dirty="0" smtClean="0"/>
              <a:t> and Classification </a:t>
            </a:r>
            <a:r>
              <a:rPr lang="fr-BE" dirty="0" err="1" smtClean="0"/>
              <a:t>Criteria</a:t>
            </a:r>
            <a:endParaRPr lang="en-US" dirty="0" smtClean="0"/>
          </a:p>
        </p:txBody>
      </p:sp>
      <p:grpSp>
        <p:nvGrpSpPr>
          <p:cNvPr id="3" name="TextBox 3"/>
          <p:cNvGrpSpPr>
            <a:grpSpLocks/>
          </p:cNvGrpSpPr>
          <p:nvPr/>
        </p:nvGrpSpPr>
        <p:grpSpPr bwMode="auto">
          <a:xfrm>
            <a:off x="2955925" y="1487488"/>
            <a:ext cx="3079750" cy="1311275"/>
            <a:chOff x="1862" y="937"/>
            <a:chExt cx="1940" cy="826"/>
          </a:xfrm>
        </p:grpSpPr>
        <p:pic>
          <p:nvPicPr>
            <p:cNvPr id="82965" name="TextBox 3"/>
            <p:cNvPicPr>
              <a:picLocks noChangeArrowheads="1"/>
            </p:cNvPicPr>
            <p:nvPr/>
          </p:nvPicPr>
          <p:blipFill>
            <a:blip r:embed="rId3" cstate="print"/>
            <a:srcRect/>
            <a:stretch>
              <a:fillRect/>
            </a:stretch>
          </p:blipFill>
          <p:spPr bwMode="auto">
            <a:xfrm>
              <a:off x="1862" y="937"/>
              <a:ext cx="1940" cy="826"/>
            </a:xfrm>
            <a:prstGeom prst="rect">
              <a:avLst/>
            </a:prstGeom>
            <a:noFill/>
            <a:ln w="9525">
              <a:noFill/>
              <a:miter lim="800000"/>
              <a:headEnd/>
              <a:tailEnd/>
            </a:ln>
          </p:spPr>
        </p:pic>
        <p:sp>
          <p:nvSpPr>
            <p:cNvPr id="82966" name="Text Box 4"/>
            <p:cNvSpPr txBox="1">
              <a:spLocks noChangeArrowheads="1"/>
            </p:cNvSpPr>
            <p:nvPr/>
          </p:nvSpPr>
          <p:spPr bwMode="auto">
            <a:xfrm>
              <a:off x="1880" y="954"/>
              <a:ext cx="1909" cy="795"/>
            </a:xfrm>
            <a:prstGeom prst="rect">
              <a:avLst/>
            </a:prstGeom>
            <a:noFill/>
            <a:ln w="9525">
              <a:noFill/>
              <a:miter lim="800000"/>
              <a:headEnd/>
              <a:tailEnd/>
            </a:ln>
          </p:spPr>
          <p:txBody>
            <a:bodyPr>
              <a:spAutoFit/>
            </a:bodyPr>
            <a:lstStyle/>
            <a:p>
              <a:pPr algn="ctr" eaLnBrk="0" hangingPunct="0"/>
              <a:r>
                <a:rPr lang="fr-BE" sz="2000" b="1" u="sng" dirty="0">
                  <a:solidFill>
                    <a:srgbClr val="FFFF00"/>
                  </a:solidFill>
                  <a:latin typeface="Arial" pitchFamily="34" charset="0"/>
                </a:rPr>
                <a:t>Spondyloarthropathies</a:t>
              </a:r>
            </a:p>
            <a:p>
              <a:pPr algn="ctr" eaLnBrk="0" hangingPunct="0"/>
              <a:r>
                <a:rPr lang="fr-BE" sz="2000" b="1" u="sng" dirty="0">
                  <a:solidFill>
                    <a:srgbClr val="FFFF00"/>
                  </a:solidFill>
                  <a:latin typeface="Arial" pitchFamily="34" charset="0"/>
                </a:rPr>
                <a:t>Axial and Peripheral </a:t>
              </a:r>
            </a:p>
            <a:p>
              <a:pPr algn="ctr" eaLnBrk="0" hangingPunct="0"/>
              <a:r>
                <a:rPr lang="fr-BE" sz="1600" b="1" dirty="0">
                  <a:solidFill>
                    <a:srgbClr val="FFFFFF"/>
                  </a:solidFill>
                  <a:latin typeface="Arial" pitchFamily="34" charset="0"/>
                </a:rPr>
                <a:t> </a:t>
              </a:r>
              <a:r>
                <a:rPr lang="fr-BE" sz="1800" b="1" dirty="0">
                  <a:solidFill>
                    <a:srgbClr val="FFFFFF"/>
                  </a:solidFill>
                  <a:latin typeface="Arial" pitchFamily="34" charset="0"/>
                </a:rPr>
                <a:t>AMOR </a:t>
              </a:r>
              <a:r>
                <a:rPr lang="fr-BE" sz="1800" b="1" dirty="0" err="1">
                  <a:solidFill>
                    <a:srgbClr val="FFFFFF"/>
                  </a:solidFill>
                  <a:latin typeface="Arial" pitchFamily="34" charset="0"/>
                </a:rPr>
                <a:t>criteria</a:t>
              </a:r>
              <a:r>
                <a:rPr lang="fr-BE" sz="1800" b="1" dirty="0">
                  <a:solidFill>
                    <a:srgbClr val="FFFFFF"/>
                  </a:solidFill>
                  <a:latin typeface="Arial" pitchFamily="34" charset="0"/>
                </a:rPr>
                <a:t> (1990)</a:t>
              </a:r>
            </a:p>
            <a:p>
              <a:pPr algn="ctr" eaLnBrk="0" hangingPunct="0"/>
              <a:r>
                <a:rPr lang="fr-BE" sz="1800" b="1" dirty="0">
                  <a:solidFill>
                    <a:srgbClr val="FFFFFF"/>
                  </a:solidFill>
                  <a:latin typeface="Arial" pitchFamily="34" charset="0"/>
                </a:rPr>
                <a:t> ESSG </a:t>
              </a:r>
              <a:r>
                <a:rPr lang="fr-BE" sz="1800" b="1" dirty="0" err="1">
                  <a:solidFill>
                    <a:srgbClr val="FFFFFF"/>
                  </a:solidFill>
                  <a:latin typeface="Arial" pitchFamily="34" charset="0"/>
                </a:rPr>
                <a:t>criteria</a:t>
              </a:r>
              <a:r>
                <a:rPr lang="fr-BE" sz="1800" b="1" dirty="0">
                  <a:solidFill>
                    <a:srgbClr val="FFFFFF"/>
                  </a:solidFill>
                  <a:latin typeface="Arial" pitchFamily="34" charset="0"/>
                </a:rPr>
                <a:t> (1991)</a:t>
              </a:r>
              <a:endParaRPr lang="en-US" sz="1800" b="1" dirty="0">
                <a:solidFill>
                  <a:srgbClr val="FFFFFF"/>
                </a:solidFill>
                <a:latin typeface="Arial" pitchFamily="34" charset="0"/>
              </a:endParaRPr>
            </a:p>
          </p:txBody>
        </p:sp>
      </p:grpSp>
      <p:grpSp>
        <p:nvGrpSpPr>
          <p:cNvPr id="4" name="TextBox 4"/>
          <p:cNvGrpSpPr>
            <a:grpSpLocks/>
          </p:cNvGrpSpPr>
          <p:nvPr/>
        </p:nvGrpSpPr>
        <p:grpSpPr bwMode="auto">
          <a:xfrm>
            <a:off x="536575" y="2968625"/>
            <a:ext cx="3602038" cy="725488"/>
            <a:chOff x="338" y="1870"/>
            <a:chExt cx="2269" cy="457"/>
          </a:xfrm>
        </p:grpSpPr>
        <p:pic>
          <p:nvPicPr>
            <p:cNvPr id="82963" name="TextBox 4"/>
            <p:cNvPicPr>
              <a:picLocks noChangeArrowheads="1"/>
            </p:cNvPicPr>
            <p:nvPr/>
          </p:nvPicPr>
          <p:blipFill>
            <a:blip r:embed="rId4" cstate="print"/>
            <a:srcRect/>
            <a:stretch>
              <a:fillRect/>
            </a:stretch>
          </p:blipFill>
          <p:spPr bwMode="auto">
            <a:xfrm>
              <a:off x="338" y="1870"/>
              <a:ext cx="2269" cy="457"/>
            </a:xfrm>
            <a:prstGeom prst="rect">
              <a:avLst/>
            </a:prstGeom>
            <a:noFill/>
            <a:ln w="9525">
              <a:noFill/>
              <a:miter lim="800000"/>
              <a:headEnd/>
              <a:tailEnd/>
            </a:ln>
          </p:spPr>
        </p:pic>
        <p:sp>
          <p:nvSpPr>
            <p:cNvPr id="82964" name="Text Box 7"/>
            <p:cNvSpPr txBox="1">
              <a:spLocks noChangeArrowheads="1"/>
            </p:cNvSpPr>
            <p:nvPr/>
          </p:nvSpPr>
          <p:spPr bwMode="auto">
            <a:xfrm>
              <a:off x="357" y="1888"/>
              <a:ext cx="2238" cy="427"/>
            </a:xfrm>
            <a:prstGeom prst="rect">
              <a:avLst/>
            </a:prstGeom>
            <a:noFill/>
            <a:ln w="9525">
              <a:noFill/>
              <a:miter lim="800000"/>
              <a:headEnd/>
              <a:tailEnd/>
            </a:ln>
          </p:spPr>
          <p:txBody>
            <a:bodyPr>
              <a:spAutoFit/>
            </a:bodyPr>
            <a:lstStyle/>
            <a:p>
              <a:pPr algn="ctr" eaLnBrk="0" hangingPunct="0"/>
              <a:r>
                <a:rPr lang="fr-BE" sz="2000" b="1" u="sng" dirty="0">
                  <a:solidFill>
                    <a:srgbClr val="FFFF00"/>
                  </a:solidFill>
                  <a:latin typeface="Arial" pitchFamily="34" charset="0"/>
                </a:rPr>
                <a:t>Axial </a:t>
              </a:r>
              <a:r>
                <a:rPr lang="fr-BE" sz="2000" b="1" u="sng" dirty="0" err="1">
                  <a:solidFill>
                    <a:srgbClr val="FFFF00"/>
                  </a:solidFill>
                  <a:latin typeface="Arial" pitchFamily="34" charset="0"/>
                </a:rPr>
                <a:t>Spondyloarthritis</a:t>
              </a:r>
              <a:endParaRPr lang="fr-BE" sz="2000" b="1" u="sng" dirty="0">
                <a:solidFill>
                  <a:srgbClr val="FFFF00"/>
                </a:solidFill>
                <a:latin typeface="Arial" pitchFamily="34" charset="0"/>
              </a:endParaRPr>
            </a:p>
            <a:p>
              <a:pPr algn="ctr" eaLnBrk="0" hangingPunct="0"/>
              <a:r>
                <a:rPr lang="fr-BE" sz="1800" b="1" dirty="0">
                  <a:solidFill>
                    <a:srgbClr val="FFFF00"/>
                  </a:solidFill>
                  <a:latin typeface="Arial" pitchFamily="34" charset="0"/>
                </a:rPr>
                <a:t> </a:t>
              </a:r>
              <a:r>
                <a:rPr lang="fr-BE" sz="1800" b="1" dirty="0" smtClean="0">
                  <a:solidFill>
                    <a:srgbClr val="FFFFFF"/>
                  </a:solidFill>
                  <a:latin typeface="Arial" pitchFamily="34" charset="0"/>
                </a:rPr>
                <a:t>ASAS </a:t>
              </a:r>
              <a:r>
                <a:rPr lang="fr-BE" sz="1800" b="1" dirty="0">
                  <a:solidFill>
                    <a:srgbClr val="FFFFFF"/>
                  </a:solidFill>
                  <a:latin typeface="Arial" pitchFamily="34" charset="0"/>
                </a:rPr>
                <a:t>classification 2009</a:t>
              </a:r>
              <a:endParaRPr lang="en-US" sz="1800" b="1" dirty="0">
                <a:solidFill>
                  <a:srgbClr val="FFFFFF"/>
                </a:solidFill>
                <a:latin typeface="Arial" pitchFamily="34" charset="0"/>
              </a:endParaRPr>
            </a:p>
          </p:txBody>
        </p:sp>
      </p:grpSp>
      <p:grpSp>
        <p:nvGrpSpPr>
          <p:cNvPr id="5" name="TextBox 5"/>
          <p:cNvGrpSpPr>
            <a:grpSpLocks/>
          </p:cNvGrpSpPr>
          <p:nvPr/>
        </p:nvGrpSpPr>
        <p:grpSpPr bwMode="auto">
          <a:xfrm>
            <a:off x="512763" y="3932238"/>
            <a:ext cx="3797300" cy="1000125"/>
            <a:chOff x="323" y="2477"/>
            <a:chExt cx="2392" cy="630"/>
          </a:xfrm>
        </p:grpSpPr>
        <p:pic>
          <p:nvPicPr>
            <p:cNvPr id="82961" name="TextBox 5"/>
            <p:cNvPicPr>
              <a:picLocks noChangeArrowheads="1"/>
            </p:cNvPicPr>
            <p:nvPr/>
          </p:nvPicPr>
          <p:blipFill>
            <a:blip r:embed="rId5" cstate="print"/>
            <a:srcRect/>
            <a:stretch>
              <a:fillRect/>
            </a:stretch>
          </p:blipFill>
          <p:spPr bwMode="auto">
            <a:xfrm>
              <a:off x="323" y="2477"/>
              <a:ext cx="2392" cy="630"/>
            </a:xfrm>
            <a:prstGeom prst="rect">
              <a:avLst/>
            </a:prstGeom>
            <a:noFill/>
            <a:ln w="9525">
              <a:noFill/>
              <a:miter lim="800000"/>
              <a:headEnd/>
              <a:tailEnd/>
            </a:ln>
          </p:spPr>
        </p:pic>
        <p:sp>
          <p:nvSpPr>
            <p:cNvPr id="82962" name="Text Box 10"/>
            <p:cNvSpPr txBox="1">
              <a:spLocks noChangeArrowheads="1"/>
            </p:cNvSpPr>
            <p:nvPr/>
          </p:nvSpPr>
          <p:spPr bwMode="auto">
            <a:xfrm>
              <a:off x="339" y="2493"/>
              <a:ext cx="2361" cy="601"/>
            </a:xfrm>
            <a:prstGeom prst="rect">
              <a:avLst/>
            </a:prstGeom>
            <a:noFill/>
            <a:ln w="9525">
              <a:noFill/>
              <a:miter lim="800000"/>
              <a:headEnd/>
              <a:tailEnd/>
            </a:ln>
          </p:spPr>
          <p:txBody>
            <a:bodyPr>
              <a:spAutoFit/>
            </a:bodyPr>
            <a:lstStyle/>
            <a:p>
              <a:pPr algn="ctr" eaLnBrk="0" hangingPunct="0"/>
              <a:r>
                <a:rPr lang="fr-BE" sz="2000" b="1" u="sng">
                  <a:solidFill>
                    <a:srgbClr val="FFFF00"/>
                  </a:solidFill>
                  <a:latin typeface="Arial" pitchFamily="34" charset="0"/>
                </a:rPr>
                <a:t>Ankylosing spondylitis</a:t>
              </a:r>
            </a:p>
            <a:p>
              <a:pPr algn="ctr" eaLnBrk="0" hangingPunct="0"/>
              <a:r>
                <a:rPr lang="fr-BE" sz="1800" b="1">
                  <a:solidFill>
                    <a:srgbClr val="FFFFFF"/>
                  </a:solidFill>
                  <a:latin typeface="Arial" pitchFamily="34" charset="0"/>
                </a:rPr>
                <a:t>Prototype of axial spondylitidis</a:t>
              </a:r>
            </a:p>
            <a:p>
              <a:pPr algn="ctr" eaLnBrk="0" hangingPunct="0"/>
              <a:r>
                <a:rPr lang="fr-BE" sz="1800" b="1">
                  <a:solidFill>
                    <a:srgbClr val="FFFFFF"/>
                  </a:solidFill>
                  <a:latin typeface="Arial" pitchFamily="34" charset="0"/>
                </a:rPr>
                <a:t> Modified New York criteria 1984</a:t>
              </a:r>
              <a:endParaRPr lang="en-US" sz="1800" b="1">
                <a:solidFill>
                  <a:srgbClr val="FFFFFF"/>
                </a:solidFill>
                <a:latin typeface="Arial" pitchFamily="34" charset="0"/>
              </a:endParaRPr>
            </a:p>
          </p:txBody>
        </p:sp>
      </p:grpSp>
      <p:grpSp>
        <p:nvGrpSpPr>
          <p:cNvPr id="6" name="TextBox 6"/>
          <p:cNvGrpSpPr>
            <a:grpSpLocks/>
          </p:cNvGrpSpPr>
          <p:nvPr/>
        </p:nvGrpSpPr>
        <p:grpSpPr bwMode="auto">
          <a:xfrm>
            <a:off x="4743450" y="2962275"/>
            <a:ext cx="4132263" cy="755650"/>
            <a:chOff x="2988" y="1866"/>
            <a:chExt cx="2603" cy="476"/>
          </a:xfrm>
        </p:grpSpPr>
        <p:pic>
          <p:nvPicPr>
            <p:cNvPr id="82959" name="TextBox 6"/>
            <p:cNvPicPr>
              <a:picLocks noChangeArrowheads="1"/>
            </p:cNvPicPr>
            <p:nvPr/>
          </p:nvPicPr>
          <p:blipFill>
            <a:blip r:embed="rId6" cstate="print"/>
            <a:srcRect/>
            <a:stretch>
              <a:fillRect/>
            </a:stretch>
          </p:blipFill>
          <p:spPr bwMode="auto">
            <a:xfrm>
              <a:off x="2988" y="1866"/>
              <a:ext cx="2603" cy="476"/>
            </a:xfrm>
            <a:prstGeom prst="rect">
              <a:avLst/>
            </a:prstGeom>
            <a:noFill/>
            <a:ln w="9525">
              <a:noFill/>
              <a:miter lim="800000"/>
              <a:headEnd/>
              <a:tailEnd/>
            </a:ln>
          </p:spPr>
        </p:pic>
        <p:sp>
          <p:nvSpPr>
            <p:cNvPr id="82960" name="Text Box 13"/>
            <p:cNvSpPr txBox="1">
              <a:spLocks noChangeArrowheads="1"/>
            </p:cNvSpPr>
            <p:nvPr/>
          </p:nvSpPr>
          <p:spPr bwMode="auto">
            <a:xfrm>
              <a:off x="3006" y="1884"/>
              <a:ext cx="2572" cy="446"/>
            </a:xfrm>
            <a:prstGeom prst="rect">
              <a:avLst/>
            </a:prstGeom>
            <a:noFill/>
            <a:ln w="9525">
              <a:noFill/>
              <a:miter lim="800000"/>
              <a:headEnd/>
              <a:tailEnd/>
            </a:ln>
          </p:spPr>
          <p:txBody>
            <a:bodyPr>
              <a:spAutoFit/>
            </a:bodyPr>
            <a:lstStyle/>
            <a:p>
              <a:pPr algn="ctr" eaLnBrk="0" hangingPunct="0"/>
              <a:r>
                <a:rPr lang="fr-BE" sz="2000" b="1" u="sng" dirty="0">
                  <a:solidFill>
                    <a:srgbClr val="FFFF00"/>
                  </a:solidFill>
                  <a:latin typeface="Arial" pitchFamily="34" charset="0"/>
                </a:rPr>
                <a:t>Peripheral </a:t>
              </a:r>
              <a:r>
                <a:rPr lang="fr-BE" sz="2000" b="1" u="sng" dirty="0" err="1">
                  <a:solidFill>
                    <a:srgbClr val="FFFF00"/>
                  </a:solidFill>
                  <a:latin typeface="Arial" pitchFamily="34" charset="0"/>
                </a:rPr>
                <a:t>Spondyloarthritis</a:t>
              </a:r>
              <a:endParaRPr lang="fr-BE" sz="2000" b="1" u="sng" dirty="0">
                <a:solidFill>
                  <a:srgbClr val="FFFF00"/>
                </a:solidFill>
                <a:latin typeface="Arial" pitchFamily="34" charset="0"/>
              </a:endParaRPr>
            </a:p>
            <a:p>
              <a:pPr algn="ctr" eaLnBrk="0" hangingPunct="0"/>
              <a:r>
                <a:rPr lang="fr-BE" sz="2000" b="1" dirty="0">
                  <a:solidFill>
                    <a:srgbClr val="FFFF00"/>
                  </a:solidFill>
                  <a:latin typeface="Arial" pitchFamily="34" charset="0"/>
                </a:rPr>
                <a:t> </a:t>
              </a:r>
              <a:r>
                <a:rPr lang="fr-BE" sz="1800" b="1" dirty="0">
                  <a:solidFill>
                    <a:srgbClr val="FFFFFF"/>
                  </a:solidFill>
                  <a:latin typeface="Arial" pitchFamily="34" charset="0"/>
                </a:rPr>
                <a:t>ASAS classification </a:t>
              </a:r>
              <a:r>
                <a:rPr lang="fr-BE" sz="1800" b="1" dirty="0" smtClean="0">
                  <a:solidFill>
                    <a:srgbClr val="FFFFFF"/>
                  </a:solidFill>
                  <a:latin typeface="Arial" pitchFamily="34" charset="0"/>
                </a:rPr>
                <a:t>2010</a:t>
              </a:r>
              <a:endParaRPr lang="en-US" sz="2000" b="1" dirty="0">
                <a:solidFill>
                  <a:srgbClr val="FFFFFF"/>
                </a:solidFill>
                <a:latin typeface="Arial" pitchFamily="34" charset="0"/>
              </a:endParaRPr>
            </a:p>
          </p:txBody>
        </p:sp>
      </p:grpSp>
      <p:grpSp>
        <p:nvGrpSpPr>
          <p:cNvPr id="7" name="TextBox 7"/>
          <p:cNvGrpSpPr>
            <a:grpSpLocks/>
          </p:cNvGrpSpPr>
          <p:nvPr/>
        </p:nvGrpSpPr>
        <p:grpSpPr bwMode="auto">
          <a:xfrm>
            <a:off x="2657475" y="5168900"/>
            <a:ext cx="6353175" cy="762000"/>
            <a:chOff x="1674" y="3256"/>
            <a:chExt cx="4002" cy="480"/>
          </a:xfrm>
        </p:grpSpPr>
        <p:pic>
          <p:nvPicPr>
            <p:cNvPr id="82957" name="TextBox 7"/>
            <p:cNvPicPr>
              <a:picLocks noChangeArrowheads="1"/>
            </p:cNvPicPr>
            <p:nvPr/>
          </p:nvPicPr>
          <p:blipFill>
            <a:blip r:embed="rId7" cstate="print"/>
            <a:srcRect/>
            <a:stretch>
              <a:fillRect/>
            </a:stretch>
          </p:blipFill>
          <p:spPr bwMode="auto">
            <a:xfrm>
              <a:off x="1674" y="3256"/>
              <a:ext cx="4002" cy="480"/>
            </a:xfrm>
            <a:prstGeom prst="rect">
              <a:avLst/>
            </a:prstGeom>
            <a:noFill/>
            <a:ln w="9525">
              <a:noFill/>
              <a:miter lim="800000"/>
              <a:headEnd/>
              <a:tailEnd/>
            </a:ln>
          </p:spPr>
        </p:pic>
        <p:sp>
          <p:nvSpPr>
            <p:cNvPr id="82958" name="Text Box 16"/>
            <p:cNvSpPr txBox="1">
              <a:spLocks noChangeArrowheads="1"/>
            </p:cNvSpPr>
            <p:nvPr/>
          </p:nvSpPr>
          <p:spPr bwMode="auto">
            <a:xfrm>
              <a:off x="1692" y="3275"/>
              <a:ext cx="3969" cy="446"/>
            </a:xfrm>
            <a:prstGeom prst="rect">
              <a:avLst/>
            </a:prstGeom>
            <a:noFill/>
            <a:ln w="9525">
              <a:noFill/>
              <a:miter lim="800000"/>
              <a:headEnd/>
              <a:tailEnd/>
            </a:ln>
          </p:spPr>
          <p:txBody>
            <a:bodyPr>
              <a:spAutoFit/>
            </a:bodyPr>
            <a:lstStyle/>
            <a:p>
              <a:pPr algn="ctr" eaLnBrk="0" hangingPunct="0"/>
              <a:r>
                <a:rPr lang="fr-BE" sz="2000" b="1" u="sng" dirty="0">
                  <a:solidFill>
                    <a:srgbClr val="FFFF00"/>
                  </a:solidFill>
                  <a:latin typeface="Arial" pitchFamily="34" charset="0"/>
                </a:rPr>
                <a:t>Psoriatic </a:t>
              </a:r>
              <a:r>
                <a:rPr lang="fr-BE" sz="2000" b="1" u="sng" dirty="0" err="1">
                  <a:solidFill>
                    <a:srgbClr val="FFFF00"/>
                  </a:solidFill>
                  <a:latin typeface="Arial" pitchFamily="34" charset="0"/>
                </a:rPr>
                <a:t>arthritis</a:t>
              </a:r>
              <a:endParaRPr lang="fr-BE" sz="2000" b="1" u="sng" dirty="0">
                <a:solidFill>
                  <a:srgbClr val="FFFF00"/>
                </a:solidFill>
                <a:latin typeface="Arial" pitchFamily="34" charset="0"/>
              </a:endParaRPr>
            </a:p>
            <a:p>
              <a:pPr algn="ctr" eaLnBrk="0" hangingPunct="0"/>
              <a:r>
                <a:rPr lang="fr-BE" sz="2000" b="1" dirty="0">
                  <a:solidFill>
                    <a:srgbClr val="FFFFFF"/>
                  </a:solidFill>
                  <a:latin typeface="Arial" pitchFamily="34" charset="0"/>
                </a:rPr>
                <a:t> </a:t>
              </a:r>
              <a:r>
                <a:rPr lang="fr-BE" sz="2000" b="1" dirty="0" err="1">
                  <a:solidFill>
                    <a:srgbClr val="FFFFFF"/>
                  </a:solidFill>
                  <a:latin typeface="Arial" pitchFamily="34" charset="0"/>
                </a:rPr>
                <a:t>From</a:t>
              </a:r>
              <a:r>
                <a:rPr lang="fr-BE" sz="2000" b="1" dirty="0">
                  <a:solidFill>
                    <a:srgbClr val="FFFFFF"/>
                  </a:solidFill>
                  <a:latin typeface="Arial" pitchFamily="34" charset="0"/>
                </a:rPr>
                <a:t> Moll &amp; Wright 1973 to CASPAR </a:t>
              </a:r>
              <a:r>
                <a:rPr lang="fr-BE" sz="2000" b="1" dirty="0" err="1">
                  <a:solidFill>
                    <a:srgbClr val="FFFFFF"/>
                  </a:solidFill>
                  <a:latin typeface="Arial" pitchFamily="34" charset="0"/>
                </a:rPr>
                <a:t>criteria</a:t>
              </a:r>
              <a:r>
                <a:rPr lang="fr-BE" sz="2000" b="1" dirty="0">
                  <a:solidFill>
                    <a:srgbClr val="FFFFFF"/>
                  </a:solidFill>
                  <a:latin typeface="Arial" pitchFamily="34" charset="0"/>
                </a:rPr>
                <a:t> 2006</a:t>
              </a:r>
              <a:endParaRPr lang="en-US" sz="2000" b="1" dirty="0">
                <a:solidFill>
                  <a:srgbClr val="FFFFFF"/>
                </a:solidFill>
                <a:latin typeface="Arial" pitchFamily="34" charset="0"/>
              </a:endParaRPr>
            </a:p>
          </p:txBody>
        </p:sp>
      </p:grpSp>
      <p:sp>
        <p:nvSpPr>
          <p:cNvPr id="82952" name="Text Box 4"/>
          <p:cNvSpPr txBox="1">
            <a:spLocks noChangeArrowheads="1"/>
          </p:cNvSpPr>
          <p:nvPr/>
        </p:nvSpPr>
        <p:spPr bwMode="auto">
          <a:xfrm>
            <a:off x="5238892" y="6200904"/>
            <a:ext cx="3905108" cy="646331"/>
          </a:xfrm>
          <a:prstGeom prst="rect">
            <a:avLst/>
          </a:prstGeom>
          <a:noFill/>
          <a:ln w="9525">
            <a:noFill/>
            <a:miter lim="800000"/>
            <a:headEnd/>
            <a:tailEnd/>
          </a:ln>
        </p:spPr>
        <p:txBody>
          <a:bodyPr wrap="square">
            <a:spAutoFit/>
          </a:bodyPr>
          <a:lstStyle/>
          <a:p>
            <a:pPr algn="r" eaLnBrk="0" hangingPunct="0"/>
            <a:r>
              <a:rPr kumimoji="1" lang="sv-SE" sz="1200" b="1" dirty="0" err="1">
                <a:solidFill>
                  <a:srgbClr val="FFFFFF"/>
                </a:solidFill>
                <a:latin typeface="Arial" pitchFamily="34" charset="0"/>
              </a:rPr>
              <a:t>Sieper</a:t>
            </a:r>
            <a:r>
              <a:rPr kumimoji="1" lang="sv-SE" sz="1200" b="1" dirty="0">
                <a:solidFill>
                  <a:srgbClr val="FFFFFF"/>
                </a:solidFill>
                <a:latin typeface="Arial" pitchFamily="34" charset="0"/>
              </a:rPr>
              <a:t> et al. Ann </a:t>
            </a:r>
            <a:r>
              <a:rPr kumimoji="1" lang="sv-SE" sz="1200" b="1" dirty="0" err="1">
                <a:solidFill>
                  <a:srgbClr val="FFFFFF"/>
                </a:solidFill>
                <a:latin typeface="Arial" pitchFamily="34" charset="0"/>
              </a:rPr>
              <a:t>Rheum</a:t>
            </a:r>
            <a:r>
              <a:rPr kumimoji="1" lang="sv-SE" sz="1200" b="1" dirty="0">
                <a:solidFill>
                  <a:srgbClr val="FFFFFF"/>
                </a:solidFill>
                <a:latin typeface="Arial" pitchFamily="34" charset="0"/>
              </a:rPr>
              <a:t> Dis 2009;68:ii1-ii44</a:t>
            </a:r>
          </a:p>
          <a:p>
            <a:pPr algn="r" eaLnBrk="0" hangingPunct="0"/>
            <a:r>
              <a:rPr kumimoji="1" lang="sv-SE" sz="1200" b="1" dirty="0">
                <a:solidFill>
                  <a:srgbClr val="FFFFFF"/>
                </a:solidFill>
                <a:latin typeface="Arial" pitchFamily="34" charset="0"/>
              </a:rPr>
              <a:t>Taylor et al. </a:t>
            </a:r>
            <a:r>
              <a:rPr kumimoji="1" lang="sv-SE" sz="1200" b="1" dirty="0" err="1">
                <a:solidFill>
                  <a:srgbClr val="FFFFFF"/>
                </a:solidFill>
                <a:latin typeface="Arial" pitchFamily="34" charset="0"/>
              </a:rPr>
              <a:t>Arthritis</a:t>
            </a:r>
            <a:r>
              <a:rPr kumimoji="1" lang="sv-SE" sz="1200" b="1" dirty="0">
                <a:solidFill>
                  <a:srgbClr val="FFFFFF"/>
                </a:solidFill>
                <a:latin typeface="Arial" pitchFamily="34" charset="0"/>
              </a:rPr>
              <a:t> &amp; </a:t>
            </a:r>
            <a:r>
              <a:rPr kumimoji="1" lang="sv-SE" sz="1200" b="1" dirty="0" err="1">
                <a:solidFill>
                  <a:srgbClr val="FFFFFF"/>
                </a:solidFill>
                <a:latin typeface="Arial" pitchFamily="34" charset="0"/>
              </a:rPr>
              <a:t>Rheum</a:t>
            </a:r>
            <a:r>
              <a:rPr kumimoji="1" lang="sv-SE" sz="1200" b="1" dirty="0">
                <a:solidFill>
                  <a:srgbClr val="FFFFFF"/>
                </a:solidFill>
                <a:latin typeface="Arial" pitchFamily="34" charset="0"/>
              </a:rPr>
              <a:t> </a:t>
            </a:r>
            <a:r>
              <a:rPr kumimoji="1" lang="sv-SE" sz="1200" b="1" dirty="0" smtClean="0">
                <a:solidFill>
                  <a:srgbClr val="FFFFFF"/>
                </a:solidFill>
                <a:latin typeface="Arial" pitchFamily="34" charset="0"/>
              </a:rPr>
              <a:t>2006;54:2665-73</a:t>
            </a:r>
          </a:p>
          <a:p>
            <a:pPr algn="r" eaLnBrk="0" hangingPunct="0"/>
            <a:r>
              <a:rPr lang="en-US" sz="1200" b="1" dirty="0" smtClean="0">
                <a:solidFill>
                  <a:srgbClr val="FFFFFF"/>
                </a:solidFill>
                <a:latin typeface="Arial" pitchFamily="34" charset="0"/>
              </a:rPr>
              <a:t>Van der </a:t>
            </a:r>
            <a:r>
              <a:rPr lang="en-US" sz="1200" b="1" dirty="0" err="1" smtClean="0">
                <a:solidFill>
                  <a:srgbClr val="FFFFFF"/>
                </a:solidFill>
                <a:latin typeface="Arial" pitchFamily="34" charset="0"/>
              </a:rPr>
              <a:t>Heijde</a:t>
            </a:r>
            <a:r>
              <a:rPr lang="en-US" sz="1200" b="1" dirty="0" smtClean="0">
                <a:solidFill>
                  <a:srgbClr val="FFFFFF"/>
                </a:solidFill>
                <a:latin typeface="Arial" pitchFamily="34" charset="0"/>
              </a:rPr>
              <a:t>  et al. </a:t>
            </a:r>
            <a:r>
              <a:rPr lang="de-DE" sz="1200" b="1" dirty="0" smtClean="0">
                <a:solidFill>
                  <a:srgbClr val="FFFFFF"/>
                </a:solidFill>
                <a:latin typeface="Arial" pitchFamily="34" charset="0"/>
              </a:rPr>
              <a:t>Ann </a:t>
            </a:r>
            <a:r>
              <a:rPr lang="de-DE" sz="1200" b="1" dirty="0" err="1" smtClean="0">
                <a:solidFill>
                  <a:srgbClr val="FFFFFF"/>
                </a:solidFill>
                <a:latin typeface="Arial" pitchFamily="34" charset="0"/>
              </a:rPr>
              <a:t>Rheum</a:t>
            </a:r>
            <a:r>
              <a:rPr lang="de-DE" sz="1200" b="1" dirty="0" smtClean="0">
                <a:solidFill>
                  <a:srgbClr val="FFFFFF"/>
                </a:solidFill>
                <a:latin typeface="Arial" pitchFamily="34" charset="0"/>
              </a:rPr>
              <a:t> Dis 2011;70:905-8</a:t>
            </a:r>
            <a:endParaRPr kumimoji="1" lang="en-US" sz="1200" b="1" dirty="0">
              <a:solidFill>
                <a:srgbClr val="FFFFFF"/>
              </a:solidFill>
              <a:latin typeface="Arial" pitchFamily="34" charset="0"/>
            </a:endParaRPr>
          </a:p>
        </p:txBody>
      </p:sp>
      <p:sp>
        <p:nvSpPr>
          <p:cNvPr id="82953" name="TextBox 10"/>
          <p:cNvSpPr txBox="1">
            <a:spLocks noChangeArrowheads="1"/>
          </p:cNvSpPr>
          <p:nvPr/>
        </p:nvSpPr>
        <p:spPr bwMode="auto">
          <a:xfrm>
            <a:off x="200025" y="6172200"/>
            <a:ext cx="4629150" cy="646113"/>
          </a:xfrm>
          <a:prstGeom prst="rect">
            <a:avLst/>
          </a:prstGeom>
          <a:noFill/>
          <a:ln w="9525">
            <a:noFill/>
            <a:miter lim="800000"/>
            <a:headEnd/>
            <a:tailEnd/>
          </a:ln>
        </p:spPr>
        <p:txBody>
          <a:bodyPr>
            <a:spAutoFit/>
          </a:bodyPr>
          <a:lstStyle/>
          <a:p>
            <a:r>
              <a:rPr lang="en-GB" sz="1200" b="1" dirty="0" smtClean="0">
                <a:solidFill>
                  <a:srgbClr val="FFFFFF"/>
                </a:solidFill>
                <a:latin typeface="Arial" pitchFamily="34" charset="0"/>
              </a:rPr>
              <a:t>ESSG: </a:t>
            </a:r>
            <a:r>
              <a:rPr lang="en-GB" sz="1200" b="1" dirty="0">
                <a:solidFill>
                  <a:srgbClr val="FFFFFF"/>
                </a:solidFill>
                <a:latin typeface="Arial" pitchFamily="34" charset="0"/>
              </a:rPr>
              <a:t>European </a:t>
            </a:r>
            <a:r>
              <a:rPr lang="en-GB" sz="1200" b="1" dirty="0" err="1">
                <a:solidFill>
                  <a:srgbClr val="FFFFFF"/>
                </a:solidFill>
                <a:latin typeface="Arial" pitchFamily="34" charset="0"/>
              </a:rPr>
              <a:t>Spondyloarthropathy</a:t>
            </a:r>
            <a:r>
              <a:rPr lang="en-GB" sz="1200" b="1" dirty="0">
                <a:solidFill>
                  <a:srgbClr val="FFFFFF"/>
                </a:solidFill>
                <a:latin typeface="Arial" pitchFamily="34" charset="0"/>
              </a:rPr>
              <a:t> </a:t>
            </a:r>
            <a:r>
              <a:rPr lang="en-GB" sz="1200" b="1" dirty="0" smtClean="0">
                <a:solidFill>
                  <a:srgbClr val="FFFFFF"/>
                </a:solidFill>
                <a:latin typeface="Arial" pitchFamily="34" charset="0"/>
              </a:rPr>
              <a:t>Study </a:t>
            </a:r>
            <a:r>
              <a:rPr lang="en-GB" sz="1200" b="1" dirty="0">
                <a:solidFill>
                  <a:srgbClr val="FFFFFF"/>
                </a:solidFill>
                <a:latin typeface="Arial" pitchFamily="34" charset="0"/>
              </a:rPr>
              <a:t>G</a:t>
            </a:r>
            <a:r>
              <a:rPr lang="en-GB" sz="1200" b="1" dirty="0" smtClean="0">
                <a:solidFill>
                  <a:srgbClr val="FFFFFF"/>
                </a:solidFill>
                <a:latin typeface="Arial" pitchFamily="34" charset="0"/>
              </a:rPr>
              <a:t>roup</a:t>
            </a:r>
            <a:endParaRPr lang="en-GB" sz="1200" b="1" dirty="0">
              <a:solidFill>
                <a:srgbClr val="FFFFFF"/>
              </a:solidFill>
              <a:latin typeface="Arial" pitchFamily="34" charset="0"/>
            </a:endParaRPr>
          </a:p>
          <a:p>
            <a:r>
              <a:rPr lang="en-GB" sz="1200" b="1" dirty="0" smtClean="0">
                <a:solidFill>
                  <a:srgbClr val="FFFFFF"/>
                </a:solidFill>
                <a:latin typeface="Arial" pitchFamily="34" charset="0"/>
              </a:rPr>
              <a:t>ASAS: </a:t>
            </a:r>
            <a:r>
              <a:rPr lang="en-GB" sz="1200" b="1" dirty="0">
                <a:solidFill>
                  <a:srgbClr val="FFFFFF"/>
                </a:solidFill>
                <a:latin typeface="Arial" pitchFamily="34" charset="0"/>
              </a:rPr>
              <a:t>Assessment of </a:t>
            </a:r>
            <a:r>
              <a:rPr lang="en-GB" sz="1200" b="1" dirty="0" err="1">
                <a:solidFill>
                  <a:srgbClr val="FFFFFF"/>
                </a:solidFill>
                <a:latin typeface="Arial" pitchFamily="34" charset="0"/>
              </a:rPr>
              <a:t>Spondyloarthritis</a:t>
            </a:r>
            <a:r>
              <a:rPr lang="en-GB" sz="1200" b="1" dirty="0">
                <a:solidFill>
                  <a:srgbClr val="FFFFFF"/>
                </a:solidFill>
                <a:latin typeface="Arial" pitchFamily="34" charset="0"/>
              </a:rPr>
              <a:t> </a:t>
            </a:r>
            <a:r>
              <a:rPr lang="en-GB" sz="1200" b="1" dirty="0" smtClean="0">
                <a:solidFill>
                  <a:srgbClr val="FFFFFF"/>
                </a:solidFill>
                <a:latin typeface="Arial" pitchFamily="34" charset="0"/>
              </a:rPr>
              <a:t>International </a:t>
            </a:r>
            <a:r>
              <a:rPr lang="en-GB" sz="1200" b="1" dirty="0">
                <a:solidFill>
                  <a:srgbClr val="FFFFFF"/>
                </a:solidFill>
                <a:latin typeface="Arial" pitchFamily="34" charset="0"/>
              </a:rPr>
              <a:t>S</a:t>
            </a:r>
            <a:r>
              <a:rPr lang="en-GB" sz="1200" b="1" dirty="0" smtClean="0">
                <a:solidFill>
                  <a:srgbClr val="FFFFFF"/>
                </a:solidFill>
                <a:latin typeface="Arial" pitchFamily="34" charset="0"/>
              </a:rPr>
              <a:t>ociety</a:t>
            </a:r>
            <a:endParaRPr lang="en-GB" sz="1200" b="1" dirty="0">
              <a:solidFill>
                <a:srgbClr val="FFFFFF"/>
              </a:solidFill>
              <a:latin typeface="Arial" pitchFamily="34" charset="0"/>
            </a:endParaRPr>
          </a:p>
          <a:p>
            <a:r>
              <a:rPr lang="en-GB" sz="1200" b="1" dirty="0" smtClean="0">
                <a:solidFill>
                  <a:srgbClr val="FFFFFF"/>
                </a:solidFill>
                <a:latin typeface="Arial" pitchFamily="34" charset="0"/>
              </a:rPr>
              <a:t>CASPAR: </a:t>
            </a:r>
            <a:r>
              <a:rPr lang="en-GB" sz="1200" b="1" dirty="0">
                <a:solidFill>
                  <a:srgbClr val="FFFFFF"/>
                </a:solidFill>
                <a:latin typeface="Arial" pitchFamily="34" charset="0"/>
              </a:rPr>
              <a:t>Classification criteria for </a:t>
            </a:r>
            <a:r>
              <a:rPr lang="en-GB" sz="1200" b="1" dirty="0" smtClean="0">
                <a:solidFill>
                  <a:srgbClr val="FFFFFF"/>
                </a:solidFill>
                <a:latin typeface="Arial" pitchFamily="34" charset="0"/>
              </a:rPr>
              <a:t>psoriatic </a:t>
            </a:r>
            <a:r>
              <a:rPr lang="en-GB" sz="1200" b="1" dirty="0">
                <a:solidFill>
                  <a:srgbClr val="FFFFFF"/>
                </a:solidFill>
                <a:latin typeface="Arial" pitchFamily="34" charset="0"/>
              </a:rPr>
              <a:t>arthritis</a:t>
            </a:r>
          </a:p>
        </p:txBody>
      </p:sp>
      <p:sp>
        <p:nvSpPr>
          <p:cNvPr id="10" name="TextBox 9"/>
          <p:cNvSpPr txBox="1"/>
          <p:nvPr/>
        </p:nvSpPr>
        <p:spPr>
          <a:xfrm>
            <a:off x="4335458" y="4223956"/>
            <a:ext cx="4442243" cy="646331"/>
          </a:xfrm>
          <a:prstGeom prst="rect">
            <a:avLst/>
          </a:prstGeom>
          <a:noFill/>
        </p:spPr>
        <p:txBody>
          <a:bodyPr wrap="none">
            <a:spAutoFit/>
          </a:bodyPr>
          <a:lstStyle/>
          <a:p>
            <a:pPr algn="ctr">
              <a:defRPr/>
            </a:pPr>
            <a:r>
              <a:rPr lang="fr-BE" sz="1800" b="1" dirty="0" smtClean="0">
                <a:solidFill>
                  <a:srgbClr val="FFFFFF"/>
                </a:solidFill>
                <a:latin typeface="Arial" pitchFamily="34" charset="0"/>
              </a:rPr>
              <a:t>Infliximab (IFX) </a:t>
            </a:r>
            <a:r>
              <a:rPr lang="fr-BE" sz="1800" b="1" dirty="0">
                <a:solidFill>
                  <a:srgbClr val="FFFFFF"/>
                </a:solidFill>
                <a:latin typeface="Arial" pitchFamily="34" charset="0"/>
              </a:rPr>
              <a:t>and </a:t>
            </a:r>
            <a:r>
              <a:rPr lang="fr-BE" sz="1800" b="1" dirty="0" err="1">
                <a:solidFill>
                  <a:srgbClr val="FFFFFF"/>
                </a:solidFill>
                <a:latin typeface="Arial" pitchFamily="34" charset="0"/>
              </a:rPr>
              <a:t>Golimumab</a:t>
            </a:r>
            <a:r>
              <a:rPr lang="fr-BE" sz="1800" b="1" dirty="0">
                <a:solidFill>
                  <a:srgbClr val="FFFFFF"/>
                </a:solidFill>
                <a:latin typeface="Arial" pitchFamily="34" charset="0"/>
              </a:rPr>
              <a:t> </a:t>
            </a:r>
            <a:r>
              <a:rPr lang="fr-BE" sz="1800" b="1" dirty="0" smtClean="0">
                <a:solidFill>
                  <a:srgbClr val="FFFFFF"/>
                </a:solidFill>
                <a:latin typeface="Arial" pitchFamily="34" charset="0"/>
              </a:rPr>
              <a:t> (GLM)</a:t>
            </a:r>
            <a:endParaRPr lang="fr-BE" sz="1800" b="1" dirty="0">
              <a:solidFill>
                <a:srgbClr val="FFFFFF"/>
              </a:solidFill>
              <a:latin typeface="Arial" pitchFamily="34" charset="0"/>
            </a:endParaRPr>
          </a:p>
          <a:p>
            <a:pPr algn="ctr">
              <a:defRPr/>
            </a:pPr>
            <a:r>
              <a:rPr lang="fr-BE" sz="1800" b="1" dirty="0">
                <a:solidFill>
                  <a:srgbClr val="FFFFFF"/>
                </a:solidFill>
                <a:latin typeface="Arial" pitchFamily="34" charset="0"/>
              </a:rPr>
              <a:t>indications </a:t>
            </a:r>
            <a:endParaRPr lang="en-US" sz="1800" b="1" dirty="0">
              <a:solidFill>
                <a:srgbClr val="FFFFFF"/>
              </a:solidFill>
              <a:latin typeface="Arial" pitchFamily="34" charset="0"/>
            </a:endParaRPr>
          </a:p>
        </p:txBody>
      </p:sp>
      <p:cxnSp>
        <p:nvCxnSpPr>
          <p:cNvPr id="82955" name="Straight Arrow Connector 12"/>
          <p:cNvCxnSpPr>
            <a:cxnSpLocks noChangeShapeType="1"/>
          </p:cNvCxnSpPr>
          <p:nvPr/>
        </p:nvCxnSpPr>
        <p:spPr bwMode="auto">
          <a:xfrm rot="10800000">
            <a:off x="4197350" y="4524375"/>
            <a:ext cx="576263" cy="153988"/>
          </a:xfrm>
          <a:prstGeom prst="straightConnector1">
            <a:avLst/>
          </a:prstGeom>
          <a:noFill/>
          <a:ln w="38100" algn="ctr">
            <a:solidFill>
              <a:schemeClr val="tx1"/>
            </a:solidFill>
            <a:round/>
            <a:headEnd/>
            <a:tailEnd type="arrow" w="med" len="med"/>
          </a:ln>
        </p:spPr>
      </p:cxnSp>
      <p:cxnSp>
        <p:nvCxnSpPr>
          <p:cNvPr id="82956" name="Straight Arrow Connector 13"/>
          <p:cNvCxnSpPr>
            <a:cxnSpLocks noChangeShapeType="1"/>
          </p:cNvCxnSpPr>
          <p:nvPr/>
        </p:nvCxnSpPr>
        <p:spPr bwMode="auto">
          <a:xfrm rot="5400000">
            <a:off x="4413251" y="4846637"/>
            <a:ext cx="519112" cy="201613"/>
          </a:xfrm>
          <a:prstGeom prst="straightConnector1">
            <a:avLst/>
          </a:prstGeom>
          <a:noFill/>
          <a:ln w="3810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ChangeArrowheads="1"/>
          </p:cNvSpPr>
          <p:nvPr>
            <p:ph type="title"/>
          </p:nvPr>
        </p:nvSpPr>
        <p:spPr>
          <a:xfrm>
            <a:off x="488950" y="342654"/>
            <a:ext cx="8655050" cy="997196"/>
          </a:xfrm>
        </p:spPr>
        <p:txBody>
          <a:bodyPr/>
          <a:lstStyle/>
          <a:p>
            <a:pPr>
              <a:defRPr/>
            </a:pPr>
            <a:r>
              <a:rPr lang="en-US" kern="1200" dirty="0" err="1" smtClean="0">
                <a:effectLst>
                  <a:outerShdw blurRad="38100" dist="38100" dir="2700000" algn="tl">
                    <a:srgbClr val="000000"/>
                  </a:outerShdw>
                </a:effectLst>
                <a:latin typeface="Times New Roman" pitchFamily="18" charset="0"/>
                <a:ea typeface="+mn-ea"/>
                <a:cs typeface="+mn-cs"/>
              </a:rPr>
              <a:t>ASAS</a:t>
            </a:r>
            <a:r>
              <a:rPr lang="en-US" kern="1200" dirty="0" smtClean="0">
                <a:effectLst>
                  <a:outerShdw blurRad="38100" dist="38100" dir="2700000" algn="tl">
                    <a:srgbClr val="000000"/>
                  </a:outerShdw>
                </a:effectLst>
                <a:latin typeface="Times New Roman" pitchFamily="18" charset="0"/>
                <a:ea typeface="+mn-ea"/>
                <a:cs typeface="+mn-cs"/>
              </a:rPr>
              <a:t> Classification Criteria for Axial SpA</a:t>
            </a:r>
          </a:p>
        </p:txBody>
      </p:sp>
      <p:sp>
        <p:nvSpPr>
          <p:cNvPr id="13315" name="Rectangle 1029"/>
          <p:cNvSpPr>
            <a:spLocks noChangeArrowheads="1"/>
          </p:cNvSpPr>
          <p:nvPr/>
        </p:nvSpPr>
        <p:spPr bwMode="auto">
          <a:xfrm>
            <a:off x="427038" y="1447800"/>
            <a:ext cx="7991290" cy="400110"/>
          </a:xfrm>
          <a:prstGeom prst="rect">
            <a:avLst/>
          </a:prstGeom>
          <a:noFill/>
          <a:ln w="9525">
            <a:noFill/>
            <a:miter lim="800000"/>
            <a:headEnd/>
            <a:tailEnd/>
          </a:ln>
        </p:spPr>
        <p:txBody>
          <a:bodyPr wrap="none">
            <a:spAutoFit/>
          </a:bodyPr>
          <a:lstStyle/>
          <a:p>
            <a:pPr eaLnBrk="0" hangingPunct="0">
              <a:spcBef>
                <a:spcPct val="50000"/>
              </a:spcBef>
              <a:defRPr/>
            </a:pPr>
            <a:r>
              <a:rPr lang="en-US" sz="2000" b="1" dirty="0">
                <a:solidFill>
                  <a:srgbClr val="FFFFFF"/>
                </a:solidFill>
                <a:latin typeface="Arial"/>
              </a:rPr>
              <a:t>In </a:t>
            </a:r>
            <a:r>
              <a:rPr lang="en-US" sz="2000" b="1" dirty="0" smtClean="0">
                <a:solidFill>
                  <a:srgbClr val="FFFFFF"/>
                </a:solidFill>
                <a:latin typeface="Arial"/>
              </a:rPr>
              <a:t>patients </a:t>
            </a:r>
            <a:r>
              <a:rPr lang="en-US" sz="2000" b="1" dirty="0">
                <a:solidFill>
                  <a:srgbClr val="FFFFFF"/>
                </a:solidFill>
                <a:latin typeface="Arial"/>
              </a:rPr>
              <a:t>with back pain ≥3 months and age at onset &lt;45 years</a:t>
            </a:r>
          </a:p>
        </p:txBody>
      </p:sp>
      <p:sp>
        <p:nvSpPr>
          <p:cNvPr id="174084" name="Text Box 1031"/>
          <p:cNvSpPr txBox="1">
            <a:spLocks noChangeArrowheads="1"/>
          </p:cNvSpPr>
          <p:nvPr/>
        </p:nvSpPr>
        <p:spPr bwMode="auto">
          <a:xfrm>
            <a:off x="606425" y="1855171"/>
            <a:ext cx="3508375" cy="1311275"/>
          </a:xfrm>
          <a:prstGeom prst="rect">
            <a:avLst/>
          </a:prstGeom>
          <a:solidFill>
            <a:schemeClr val="bg2"/>
          </a:solidFill>
          <a:ln w="19050">
            <a:solidFill>
              <a:schemeClr val="tx1"/>
            </a:solidFill>
            <a:miter lim="800000"/>
            <a:headEnd/>
            <a:tailEnd/>
          </a:ln>
        </p:spPr>
        <p:txBody>
          <a:bodyPr>
            <a:spAutoFit/>
          </a:bodyPr>
          <a:lstStyle/>
          <a:p>
            <a:pPr algn="ctr" eaLnBrk="0" hangingPunct="0">
              <a:spcBef>
                <a:spcPct val="50000"/>
              </a:spcBef>
            </a:pPr>
            <a:r>
              <a:rPr lang="en-US" sz="2000" b="1">
                <a:solidFill>
                  <a:srgbClr val="FFFFFF"/>
                </a:solidFill>
                <a:latin typeface="Arial" pitchFamily="34" charset="0"/>
              </a:rPr>
              <a:t>Sacroiliitis* on imaging </a:t>
            </a:r>
          </a:p>
          <a:p>
            <a:pPr algn="ctr" eaLnBrk="0" hangingPunct="0">
              <a:spcBef>
                <a:spcPct val="50000"/>
              </a:spcBef>
            </a:pPr>
            <a:r>
              <a:rPr lang="en-US" sz="2000" b="1">
                <a:solidFill>
                  <a:srgbClr val="FFFFFF"/>
                </a:solidFill>
                <a:latin typeface="Arial" pitchFamily="34" charset="0"/>
              </a:rPr>
              <a:t>plus</a:t>
            </a:r>
          </a:p>
          <a:p>
            <a:pPr algn="ctr" eaLnBrk="0" hangingPunct="0">
              <a:spcBef>
                <a:spcPct val="50000"/>
              </a:spcBef>
            </a:pPr>
            <a:r>
              <a:rPr lang="en-US" sz="2000" b="1">
                <a:solidFill>
                  <a:srgbClr val="FFFFFF"/>
                </a:solidFill>
                <a:latin typeface="Arial" pitchFamily="34" charset="0"/>
              </a:rPr>
              <a:t> ≥1SpA feature**</a:t>
            </a:r>
          </a:p>
        </p:txBody>
      </p:sp>
      <p:sp>
        <p:nvSpPr>
          <p:cNvPr id="174085" name="Text Box 1032"/>
          <p:cNvSpPr txBox="1">
            <a:spLocks noChangeArrowheads="1"/>
          </p:cNvSpPr>
          <p:nvPr/>
        </p:nvSpPr>
        <p:spPr bwMode="auto">
          <a:xfrm>
            <a:off x="5203825" y="1855171"/>
            <a:ext cx="3529013" cy="1311275"/>
          </a:xfrm>
          <a:prstGeom prst="rect">
            <a:avLst/>
          </a:prstGeom>
          <a:solidFill>
            <a:schemeClr val="bg2"/>
          </a:solidFill>
          <a:ln w="19050">
            <a:solidFill>
              <a:schemeClr val="tx1"/>
            </a:solidFill>
            <a:miter lim="800000"/>
            <a:headEnd/>
            <a:tailEnd/>
          </a:ln>
        </p:spPr>
        <p:txBody>
          <a:bodyPr>
            <a:spAutoFit/>
          </a:bodyPr>
          <a:lstStyle/>
          <a:p>
            <a:pPr algn="ctr" eaLnBrk="0" hangingPunct="0">
              <a:spcBef>
                <a:spcPct val="50000"/>
              </a:spcBef>
            </a:pPr>
            <a:r>
              <a:rPr lang="en-US" sz="2000" b="1" dirty="0" err="1">
                <a:solidFill>
                  <a:srgbClr val="FFFFFF"/>
                </a:solidFill>
                <a:latin typeface="Arial" pitchFamily="34" charset="0"/>
              </a:rPr>
              <a:t>HLA-B27</a:t>
            </a:r>
            <a:r>
              <a:rPr lang="en-US" sz="2000" b="1" dirty="0">
                <a:solidFill>
                  <a:srgbClr val="FFFFFF"/>
                </a:solidFill>
                <a:latin typeface="Arial" pitchFamily="34" charset="0"/>
              </a:rPr>
              <a:t> </a:t>
            </a:r>
          </a:p>
          <a:p>
            <a:pPr algn="ctr" eaLnBrk="0" hangingPunct="0">
              <a:spcBef>
                <a:spcPct val="50000"/>
              </a:spcBef>
            </a:pPr>
            <a:r>
              <a:rPr lang="en-US" sz="2000" b="1" dirty="0">
                <a:solidFill>
                  <a:srgbClr val="FFFFFF"/>
                </a:solidFill>
                <a:latin typeface="Arial" pitchFamily="34" charset="0"/>
              </a:rPr>
              <a:t>plus</a:t>
            </a:r>
          </a:p>
          <a:p>
            <a:pPr algn="ctr" eaLnBrk="0" hangingPunct="0">
              <a:spcBef>
                <a:spcPct val="50000"/>
              </a:spcBef>
            </a:pPr>
            <a:r>
              <a:rPr lang="en-US" sz="2000" b="1" dirty="0">
                <a:solidFill>
                  <a:srgbClr val="FFFFFF"/>
                </a:solidFill>
                <a:latin typeface="Arial" pitchFamily="34" charset="0"/>
              </a:rPr>
              <a:t> ≥</a:t>
            </a:r>
            <a:r>
              <a:rPr lang="en-US" sz="2000" b="1" dirty="0" smtClean="0">
                <a:solidFill>
                  <a:srgbClr val="FFFFFF"/>
                </a:solidFill>
                <a:latin typeface="Arial" pitchFamily="34" charset="0"/>
              </a:rPr>
              <a:t>2 other </a:t>
            </a:r>
            <a:r>
              <a:rPr lang="en-US" sz="2000" b="1" dirty="0">
                <a:solidFill>
                  <a:srgbClr val="FFFFFF"/>
                </a:solidFill>
                <a:latin typeface="Arial" pitchFamily="34" charset="0"/>
              </a:rPr>
              <a:t>SpA features**</a:t>
            </a:r>
          </a:p>
        </p:txBody>
      </p:sp>
      <p:sp>
        <p:nvSpPr>
          <p:cNvPr id="112646" name="Rectangle 1033"/>
          <p:cNvSpPr>
            <a:spLocks noChangeArrowheads="1"/>
          </p:cNvSpPr>
          <p:nvPr/>
        </p:nvSpPr>
        <p:spPr bwMode="auto">
          <a:xfrm>
            <a:off x="5016500" y="3158862"/>
            <a:ext cx="4219575" cy="3508375"/>
          </a:xfrm>
          <a:prstGeom prst="rect">
            <a:avLst/>
          </a:prstGeom>
          <a:noFill/>
          <a:ln w="9525">
            <a:noFill/>
            <a:miter lim="800000"/>
            <a:headEnd/>
            <a:tailEnd/>
          </a:ln>
        </p:spPr>
        <p:txBody>
          <a:bodyPr>
            <a:spAutoFit/>
          </a:bodyPr>
          <a:lstStyle/>
          <a:p>
            <a:pPr eaLnBrk="0" hangingPunct="0">
              <a:defRPr/>
            </a:pPr>
            <a:r>
              <a:rPr lang="en-US" b="1" dirty="0">
                <a:solidFill>
                  <a:srgbClr val="FFFFFF"/>
                </a:solidFill>
                <a:latin typeface="Arial" pitchFamily="34" charset="0"/>
              </a:rPr>
              <a:t>**</a:t>
            </a:r>
            <a:r>
              <a:rPr lang="en-US" b="1" dirty="0" err="1">
                <a:solidFill>
                  <a:srgbClr val="FFFFFF"/>
                </a:solidFill>
                <a:latin typeface="Arial" pitchFamily="34" charset="0"/>
              </a:rPr>
              <a:t>SpA</a:t>
            </a:r>
            <a:r>
              <a:rPr lang="en-US" b="1" dirty="0">
                <a:solidFill>
                  <a:srgbClr val="FFFFFF"/>
                </a:solidFill>
                <a:latin typeface="Arial" pitchFamily="34" charset="0"/>
              </a:rPr>
              <a:t> features:</a:t>
            </a:r>
          </a:p>
          <a:p>
            <a:pPr marL="228600" indent="-228600" eaLnBrk="0" hangingPunct="0">
              <a:buClr>
                <a:srgbClr val="FFFF00"/>
              </a:buClr>
              <a:buFont typeface="Arial" pitchFamily="34" charset="0"/>
              <a:buChar char="•"/>
              <a:defRPr/>
            </a:pPr>
            <a:r>
              <a:rPr lang="en-US" sz="1800" b="1" dirty="0">
                <a:solidFill>
                  <a:srgbClr val="FFFF00"/>
                </a:solidFill>
                <a:latin typeface="Arial" pitchFamily="34" charset="0"/>
              </a:rPr>
              <a:t>Inflammatory </a:t>
            </a:r>
            <a:r>
              <a:rPr lang="en-US" sz="1800" b="1" dirty="0" smtClean="0">
                <a:solidFill>
                  <a:srgbClr val="FFFF00"/>
                </a:solidFill>
                <a:latin typeface="Arial" pitchFamily="34" charset="0"/>
              </a:rPr>
              <a:t>back pain</a:t>
            </a:r>
            <a:endParaRPr lang="en-US" sz="1800" b="1" dirty="0">
              <a:solidFill>
                <a:srgbClr val="FFFF00"/>
              </a:solidFill>
              <a:latin typeface="Arial" pitchFamily="34" charset="0"/>
            </a:endParaRPr>
          </a:p>
          <a:p>
            <a:pPr marL="228600" indent="-228600" eaLnBrk="0" hangingPunct="0">
              <a:buClr>
                <a:srgbClr val="FFFF00"/>
              </a:buClr>
              <a:buFont typeface="Arial" pitchFamily="34" charset="0"/>
              <a:buChar char="•"/>
              <a:defRPr/>
            </a:pPr>
            <a:r>
              <a:rPr lang="en-US" sz="1800" b="1" dirty="0">
                <a:solidFill>
                  <a:srgbClr val="FFFFFF"/>
                </a:solidFill>
                <a:latin typeface="Arial" pitchFamily="34" charset="0"/>
              </a:rPr>
              <a:t>Arthritis</a:t>
            </a:r>
          </a:p>
          <a:p>
            <a:pPr marL="228600" indent="-228600" eaLnBrk="0" hangingPunct="0">
              <a:buClr>
                <a:srgbClr val="FFFF00"/>
              </a:buClr>
              <a:buFont typeface="Arial" pitchFamily="34" charset="0"/>
              <a:buChar char="•"/>
              <a:defRPr/>
            </a:pPr>
            <a:r>
              <a:rPr lang="en-US" sz="1800" b="1" dirty="0" err="1">
                <a:solidFill>
                  <a:srgbClr val="FFFFFF"/>
                </a:solidFill>
                <a:latin typeface="Arial" pitchFamily="34" charset="0"/>
              </a:rPr>
              <a:t>Enthesitis</a:t>
            </a:r>
            <a:r>
              <a:rPr lang="en-US" sz="1800" b="1" dirty="0">
                <a:solidFill>
                  <a:srgbClr val="FFFFFF"/>
                </a:solidFill>
                <a:latin typeface="Arial" pitchFamily="34" charset="0"/>
              </a:rPr>
              <a:t> (heel)</a:t>
            </a:r>
          </a:p>
          <a:p>
            <a:pPr marL="228600" indent="-228600" eaLnBrk="0" hangingPunct="0">
              <a:buClr>
                <a:srgbClr val="FFFF00"/>
              </a:buClr>
              <a:buFont typeface="Arial" pitchFamily="34" charset="0"/>
              <a:buChar char="•"/>
              <a:defRPr/>
            </a:pPr>
            <a:r>
              <a:rPr lang="en-US" sz="1800" b="1" dirty="0" err="1">
                <a:solidFill>
                  <a:srgbClr val="FFFFFF"/>
                </a:solidFill>
                <a:latin typeface="Arial" pitchFamily="34" charset="0"/>
              </a:rPr>
              <a:t>Uveitis</a:t>
            </a:r>
            <a:endParaRPr lang="en-US" sz="1800" b="1" dirty="0">
              <a:solidFill>
                <a:srgbClr val="FFFFFF"/>
              </a:solidFill>
              <a:latin typeface="Arial" pitchFamily="34" charset="0"/>
            </a:endParaRPr>
          </a:p>
          <a:p>
            <a:pPr marL="228600" indent="-228600" eaLnBrk="0" hangingPunct="0">
              <a:buClr>
                <a:srgbClr val="FFFF00"/>
              </a:buClr>
              <a:buFont typeface="Arial" pitchFamily="34" charset="0"/>
              <a:buChar char="•"/>
              <a:defRPr/>
            </a:pPr>
            <a:r>
              <a:rPr lang="en-US" sz="1800" b="1" dirty="0">
                <a:solidFill>
                  <a:srgbClr val="FFFFFF"/>
                </a:solidFill>
                <a:latin typeface="Arial" pitchFamily="34" charset="0"/>
              </a:rPr>
              <a:t>Dactylitis</a:t>
            </a:r>
          </a:p>
          <a:p>
            <a:pPr marL="228600" indent="-228600" eaLnBrk="0" hangingPunct="0">
              <a:buClr>
                <a:srgbClr val="FFFF00"/>
              </a:buClr>
              <a:buFont typeface="Arial" pitchFamily="34" charset="0"/>
              <a:buChar char="•"/>
              <a:defRPr/>
            </a:pPr>
            <a:r>
              <a:rPr lang="en-US" sz="1800" b="1" dirty="0">
                <a:solidFill>
                  <a:srgbClr val="FFFFFF"/>
                </a:solidFill>
                <a:latin typeface="Arial" pitchFamily="34" charset="0"/>
              </a:rPr>
              <a:t>Psoriasis</a:t>
            </a:r>
          </a:p>
          <a:p>
            <a:pPr marL="228600" indent="-228600" eaLnBrk="0" hangingPunct="0">
              <a:buClr>
                <a:srgbClr val="FFFF00"/>
              </a:buClr>
              <a:buFont typeface="Arial" pitchFamily="34" charset="0"/>
              <a:buChar char="•"/>
              <a:defRPr/>
            </a:pPr>
            <a:r>
              <a:rPr lang="en-US" sz="1800" b="1" dirty="0">
                <a:solidFill>
                  <a:srgbClr val="FFFFFF"/>
                </a:solidFill>
                <a:latin typeface="Arial" pitchFamily="34" charset="0"/>
              </a:rPr>
              <a:t>Crohn’s </a:t>
            </a:r>
            <a:r>
              <a:rPr lang="en-US" sz="1800" b="1" dirty="0" smtClean="0">
                <a:solidFill>
                  <a:srgbClr val="FFFFFF"/>
                </a:solidFill>
                <a:latin typeface="Arial" pitchFamily="34" charset="0"/>
              </a:rPr>
              <a:t>disease/ulcerative </a:t>
            </a:r>
            <a:r>
              <a:rPr lang="en-US" sz="1800" b="1" dirty="0">
                <a:solidFill>
                  <a:srgbClr val="FFFFFF"/>
                </a:solidFill>
                <a:latin typeface="Arial" pitchFamily="34" charset="0"/>
              </a:rPr>
              <a:t>colitis</a:t>
            </a:r>
          </a:p>
          <a:p>
            <a:pPr marL="228600" indent="-228600" eaLnBrk="0" hangingPunct="0">
              <a:buClr>
                <a:srgbClr val="FFFF00"/>
              </a:buClr>
              <a:buFont typeface="Arial" pitchFamily="34" charset="0"/>
              <a:buChar char="•"/>
              <a:defRPr/>
            </a:pPr>
            <a:r>
              <a:rPr lang="en-US" sz="1800" b="1" dirty="0">
                <a:solidFill>
                  <a:srgbClr val="FFFFFF"/>
                </a:solidFill>
                <a:latin typeface="Arial" pitchFamily="34" charset="0"/>
              </a:rPr>
              <a:t>Good response to NSAIDs</a:t>
            </a:r>
          </a:p>
          <a:p>
            <a:pPr marL="228600" indent="-228600" eaLnBrk="0" hangingPunct="0">
              <a:buClr>
                <a:srgbClr val="FFFF00"/>
              </a:buClr>
              <a:buFont typeface="Arial" pitchFamily="34" charset="0"/>
              <a:buChar char="•"/>
              <a:defRPr/>
            </a:pPr>
            <a:r>
              <a:rPr lang="en-US" sz="1800" b="1" dirty="0">
                <a:solidFill>
                  <a:srgbClr val="FFFFFF"/>
                </a:solidFill>
                <a:latin typeface="Arial" pitchFamily="34" charset="0"/>
              </a:rPr>
              <a:t>Family history for </a:t>
            </a:r>
            <a:r>
              <a:rPr lang="en-US" sz="1800" b="1" dirty="0" err="1">
                <a:solidFill>
                  <a:srgbClr val="FFFFFF"/>
                </a:solidFill>
                <a:latin typeface="Arial" pitchFamily="34" charset="0"/>
              </a:rPr>
              <a:t>SpA</a:t>
            </a:r>
            <a:endParaRPr lang="en-US" sz="1800" b="1" dirty="0">
              <a:solidFill>
                <a:srgbClr val="FFFFFF"/>
              </a:solidFill>
              <a:latin typeface="Arial" pitchFamily="34" charset="0"/>
            </a:endParaRPr>
          </a:p>
          <a:p>
            <a:pPr marL="228600" indent="-228600" eaLnBrk="0" hangingPunct="0">
              <a:buClr>
                <a:srgbClr val="FFFF00"/>
              </a:buClr>
              <a:buFont typeface="Arial" pitchFamily="34" charset="0"/>
              <a:buChar char="•"/>
              <a:defRPr/>
            </a:pPr>
            <a:r>
              <a:rPr lang="en-US" sz="1800" b="1" dirty="0">
                <a:solidFill>
                  <a:srgbClr val="FFFFFF"/>
                </a:solidFill>
                <a:latin typeface="Arial" pitchFamily="34" charset="0"/>
              </a:rPr>
              <a:t>HLA-B27</a:t>
            </a:r>
          </a:p>
          <a:p>
            <a:pPr marL="228600" indent="-228600" eaLnBrk="0" hangingPunct="0">
              <a:buClr>
                <a:srgbClr val="FFFF00"/>
              </a:buClr>
              <a:buFont typeface="Arial" pitchFamily="34" charset="0"/>
              <a:buChar char="•"/>
              <a:defRPr/>
            </a:pPr>
            <a:r>
              <a:rPr lang="en-US" sz="1800" b="1" dirty="0">
                <a:solidFill>
                  <a:srgbClr val="FFFFFF"/>
                </a:solidFill>
                <a:latin typeface="Arial" pitchFamily="34" charset="0"/>
              </a:rPr>
              <a:t>Elevated CRP</a:t>
            </a:r>
          </a:p>
        </p:txBody>
      </p:sp>
      <p:sp>
        <p:nvSpPr>
          <p:cNvPr id="112647" name="Rectangle 1034"/>
          <p:cNvSpPr>
            <a:spLocks noChangeArrowheads="1"/>
          </p:cNvSpPr>
          <p:nvPr/>
        </p:nvSpPr>
        <p:spPr bwMode="auto">
          <a:xfrm>
            <a:off x="485775" y="3208405"/>
            <a:ext cx="3973513" cy="2898775"/>
          </a:xfrm>
          <a:prstGeom prst="rect">
            <a:avLst/>
          </a:prstGeom>
          <a:noFill/>
          <a:ln w="9525">
            <a:noFill/>
            <a:miter lim="800000"/>
            <a:headEnd/>
            <a:tailEnd/>
          </a:ln>
        </p:spPr>
        <p:txBody>
          <a:bodyPr>
            <a:spAutoFit/>
          </a:bodyPr>
          <a:lstStyle/>
          <a:p>
            <a:pPr eaLnBrk="0" hangingPunct="0">
              <a:lnSpc>
                <a:spcPct val="85000"/>
              </a:lnSpc>
              <a:spcBef>
                <a:spcPct val="50000"/>
              </a:spcBef>
              <a:defRPr/>
            </a:pPr>
            <a:r>
              <a:rPr lang="en-US" b="1" dirty="0">
                <a:solidFill>
                  <a:srgbClr val="FFFFFF"/>
                </a:solidFill>
                <a:latin typeface="Arial" pitchFamily="34" charset="0"/>
              </a:rPr>
              <a:t>*</a:t>
            </a:r>
            <a:r>
              <a:rPr lang="en-US" b="1" dirty="0" smtClean="0">
                <a:solidFill>
                  <a:srgbClr val="FFFFFF"/>
                </a:solidFill>
                <a:latin typeface="Arial" pitchFamily="34" charset="0"/>
              </a:rPr>
              <a:t>Sacroiliitis on </a:t>
            </a:r>
            <a:r>
              <a:rPr lang="en-US" b="1" dirty="0">
                <a:solidFill>
                  <a:srgbClr val="FFFFFF"/>
                </a:solidFill>
                <a:latin typeface="Arial" pitchFamily="34" charset="0"/>
              </a:rPr>
              <a:t>imaging:</a:t>
            </a:r>
          </a:p>
          <a:p>
            <a:pPr marL="228600" indent="-228600" eaLnBrk="0" hangingPunct="0">
              <a:spcBef>
                <a:spcPct val="50000"/>
              </a:spcBef>
              <a:buClr>
                <a:srgbClr val="FFFF00"/>
              </a:buClr>
              <a:buFont typeface="Arial" pitchFamily="34" charset="0"/>
              <a:buChar char="•"/>
              <a:defRPr/>
            </a:pPr>
            <a:r>
              <a:rPr lang="en-US" sz="1800" b="1" dirty="0">
                <a:solidFill>
                  <a:srgbClr val="FFFFFF"/>
                </a:solidFill>
                <a:latin typeface="Arial" pitchFamily="34" charset="0"/>
              </a:rPr>
              <a:t>Active (acute) inflammation on MRI highly </a:t>
            </a:r>
            <a:r>
              <a:rPr lang="en-US" sz="1800" b="1" dirty="0" smtClean="0">
                <a:solidFill>
                  <a:srgbClr val="FFFFFF"/>
                </a:solidFill>
                <a:latin typeface="Arial" pitchFamily="34" charset="0"/>
              </a:rPr>
              <a:t>suggestive of </a:t>
            </a:r>
            <a:r>
              <a:rPr lang="en-US" sz="1800" b="1" dirty="0">
                <a:solidFill>
                  <a:srgbClr val="FFFFFF"/>
                </a:solidFill>
                <a:latin typeface="Arial" pitchFamily="34" charset="0"/>
              </a:rPr>
              <a:t>sacroiliitis associated with SpA</a:t>
            </a:r>
          </a:p>
          <a:p>
            <a:pPr marL="228600" indent="-228600" eaLnBrk="0" hangingPunct="0">
              <a:spcBef>
                <a:spcPct val="50000"/>
              </a:spcBef>
              <a:buClr>
                <a:srgbClr val="FFFF00"/>
              </a:buClr>
              <a:defRPr/>
            </a:pPr>
            <a:r>
              <a:rPr lang="en-US" b="1" dirty="0">
                <a:solidFill>
                  <a:srgbClr val="FFFF00"/>
                </a:solidFill>
                <a:latin typeface="Arial" pitchFamily="34" charset="0"/>
              </a:rPr>
              <a:t>                      or</a:t>
            </a:r>
          </a:p>
          <a:p>
            <a:pPr marL="228600" indent="-228600" eaLnBrk="0" hangingPunct="0">
              <a:spcBef>
                <a:spcPct val="50000"/>
              </a:spcBef>
              <a:buClr>
                <a:srgbClr val="FFFF00"/>
              </a:buClr>
              <a:buFont typeface="Arial" pitchFamily="34" charset="0"/>
              <a:buChar char="•"/>
              <a:defRPr/>
            </a:pPr>
            <a:r>
              <a:rPr lang="en-US" sz="1800" b="1" dirty="0">
                <a:solidFill>
                  <a:srgbClr val="FFFFFF"/>
                </a:solidFill>
                <a:latin typeface="Arial" pitchFamily="34" charset="0"/>
              </a:rPr>
              <a:t>Definite radiographic sacroiliitis according to modified New York criteria</a:t>
            </a:r>
          </a:p>
        </p:txBody>
      </p:sp>
      <p:sp>
        <p:nvSpPr>
          <p:cNvPr id="174088" name="Text Box 44"/>
          <p:cNvSpPr txBox="1">
            <a:spLocks noChangeArrowheads="1"/>
          </p:cNvSpPr>
          <p:nvPr/>
        </p:nvSpPr>
        <p:spPr bwMode="auto">
          <a:xfrm>
            <a:off x="4292600" y="6618265"/>
            <a:ext cx="4851400" cy="307975"/>
          </a:xfrm>
          <a:prstGeom prst="rect">
            <a:avLst/>
          </a:prstGeom>
          <a:noFill/>
          <a:ln w="9525">
            <a:noFill/>
            <a:miter lim="800000"/>
            <a:headEnd/>
            <a:tailEnd/>
          </a:ln>
        </p:spPr>
        <p:txBody>
          <a:bodyPr>
            <a:spAutoFit/>
          </a:bodyPr>
          <a:lstStyle/>
          <a:p>
            <a:pPr algn="r" eaLnBrk="0" hangingPunct="0">
              <a:spcBef>
                <a:spcPct val="50000"/>
              </a:spcBef>
            </a:pPr>
            <a:r>
              <a:rPr lang="en-US" sz="1400" b="1" dirty="0" err="1">
                <a:solidFill>
                  <a:srgbClr val="FFFFFF"/>
                </a:solidFill>
                <a:latin typeface="Arial" pitchFamily="34" charset="0"/>
              </a:rPr>
              <a:t>Rudwaleit</a:t>
            </a:r>
            <a:r>
              <a:rPr lang="en-US" sz="1400" b="1" dirty="0">
                <a:solidFill>
                  <a:srgbClr val="FFFFFF"/>
                </a:solidFill>
                <a:latin typeface="Arial" pitchFamily="34" charset="0"/>
              </a:rPr>
              <a:t> M et al. Ann Rheum </a:t>
            </a:r>
            <a:r>
              <a:rPr lang="en-US" sz="1400" b="1" dirty="0" err="1">
                <a:solidFill>
                  <a:srgbClr val="FFFFFF"/>
                </a:solidFill>
                <a:latin typeface="Arial" pitchFamily="34" charset="0"/>
              </a:rPr>
              <a:t>Dis</a:t>
            </a:r>
            <a:r>
              <a:rPr lang="en-US" sz="1400" b="1" dirty="0">
                <a:solidFill>
                  <a:srgbClr val="FFFFFF"/>
                </a:solidFill>
                <a:latin typeface="Arial" pitchFamily="34" charset="0"/>
              </a:rPr>
              <a:t> 2009;68(6):770-6</a:t>
            </a:r>
          </a:p>
        </p:txBody>
      </p:sp>
      <p:sp>
        <p:nvSpPr>
          <p:cNvPr id="174089" name="TextBox 8"/>
          <p:cNvSpPr txBox="1">
            <a:spLocks noChangeArrowheads="1"/>
          </p:cNvSpPr>
          <p:nvPr/>
        </p:nvSpPr>
        <p:spPr bwMode="auto">
          <a:xfrm>
            <a:off x="4281488" y="2216150"/>
            <a:ext cx="722312" cy="523875"/>
          </a:xfrm>
          <a:prstGeom prst="rect">
            <a:avLst/>
          </a:prstGeom>
          <a:noFill/>
          <a:ln w="9525">
            <a:noFill/>
            <a:miter lim="800000"/>
            <a:headEnd/>
            <a:tailEnd/>
          </a:ln>
        </p:spPr>
        <p:txBody>
          <a:bodyPr wrap="none">
            <a:spAutoFit/>
          </a:bodyPr>
          <a:lstStyle/>
          <a:p>
            <a:pPr eaLnBrk="0" hangingPunct="0">
              <a:spcBef>
                <a:spcPct val="50000"/>
              </a:spcBef>
            </a:pPr>
            <a:r>
              <a:rPr lang="en-US" sz="2800" b="1">
                <a:solidFill>
                  <a:srgbClr val="FFFFFF"/>
                </a:solidFill>
                <a:latin typeface="Arial" pitchFamily="34" charset="0"/>
              </a:rPr>
              <a: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Rectangle 15"/>
          <p:cNvSpPr>
            <a:spLocks noGrp="1" noChangeArrowheads="1"/>
          </p:cNvSpPr>
          <p:nvPr>
            <p:ph type="ctrTitle"/>
          </p:nvPr>
        </p:nvSpPr>
        <p:spPr>
          <a:xfrm>
            <a:off x="677863" y="2600325"/>
            <a:ext cx="7788275" cy="581025"/>
          </a:xfrm>
        </p:spPr>
        <p:txBody>
          <a:bodyPr/>
          <a:lstStyle/>
          <a:p>
            <a:pPr>
              <a:defRPr/>
            </a:pPr>
            <a:r>
              <a:rPr lang="en-US" dirty="0"/>
              <a:t>Ankylosing </a:t>
            </a:r>
            <a:r>
              <a:rPr lang="en-US" dirty="0" smtClean="0"/>
              <a:t>Spondylitis</a:t>
            </a:r>
            <a:endParaRPr lang="en-US" dirty="0"/>
          </a:p>
        </p:txBody>
      </p:sp>
      <p:sp>
        <p:nvSpPr>
          <p:cNvPr id="219139" name="Subtitle 3"/>
          <p:cNvSpPr>
            <a:spLocks noGrp="1"/>
          </p:cNvSpPr>
          <p:nvPr>
            <p:ph type="subTitle" idx="1"/>
          </p:nvPr>
        </p:nvSpPr>
        <p:spPr>
          <a:xfrm>
            <a:off x="1354138" y="3867150"/>
            <a:ext cx="6435725" cy="373949"/>
          </a:xfrm>
        </p:spPr>
        <p:txBody>
          <a:bodyPr/>
          <a:lstStyle/>
          <a:p>
            <a:r>
              <a:rPr lang="en-US" dirty="0" smtClean="0"/>
              <a:t>Response Criteria</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3" name="Rectangle 9"/>
          <p:cNvSpPr>
            <a:spLocks noGrp="1" noChangeArrowheads="1"/>
          </p:cNvSpPr>
          <p:nvPr>
            <p:ph type="title"/>
          </p:nvPr>
        </p:nvSpPr>
        <p:spPr/>
        <p:txBody>
          <a:bodyPr/>
          <a:lstStyle/>
          <a:p>
            <a:pPr>
              <a:defRPr/>
            </a:pPr>
            <a:r>
              <a:rPr lang="en-US" dirty="0"/>
              <a:t>ASAS Working Group Criteria for Response</a:t>
            </a:r>
          </a:p>
        </p:txBody>
      </p:sp>
      <p:sp>
        <p:nvSpPr>
          <p:cNvPr id="233475" name="Rectangle 10"/>
          <p:cNvSpPr>
            <a:spLocks noGrp="1" noChangeArrowheads="1"/>
          </p:cNvSpPr>
          <p:nvPr>
            <p:ph type="body" idx="1"/>
          </p:nvPr>
        </p:nvSpPr>
        <p:spPr>
          <a:xfrm>
            <a:off x="536575" y="1628775"/>
            <a:ext cx="8045450" cy="4370388"/>
          </a:xfrm>
        </p:spPr>
        <p:txBody>
          <a:bodyPr/>
          <a:lstStyle/>
          <a:p>
            <a:r>
              <a:rPr lang="en-US" sz="2000" smtClean="0"/>
              <a:t>Patients will be categorized as an ASAS 20 responder if the patient achieves the following:</a:t>
            </a:r>
          </a:p>
          <a:p>
            <a:pPr lvl="1"/>
            <a:r>
              <a:rPr lang="en-US" sz="2000" smtClean="0"/>
              <a:t>&gt;20% improvement from baseline and absolute baseline improvement of &gt;10 (on a 0-100mm scale) in at least 3 of the following 4 domains:</a:t>
            </a:r>
          </a:p>
          <a:p>
            <a:pPr lvl="2"/>
            <a:r>
              <a:rPr lang="en-US" sz="2000" smtClean="0"/>
              <a:t>Patient global assessment</a:t>
            </a:r>
          </a:p>
          <a:p>
            <a:pPr lvl="2"/>
            <a:r>
              <a:rPr lang="en-US" sz="2000" smtClean="0"/>
              <a:t>Spinal pain</a:t>
            </a:r>
          </a:p>
          <a:p>
            <a:pPr lvl="2"/>
            <a:r>
              <a:rPr lang="en-US" sz="2000" smtClean="0"/>
              <a:t>Function (BASFI)</a:t>
            </a:r>
          </a:p>
          <a:p>
            <a:pPr lvl="2"/>
            <a:r>
              <a:rPr lang="en-US" sz="2000" smtClean="0"/>
              <a:t>Inflammation </a:t>
            </a:r>
          </a:p>
          <a:p>
            <a:pPr lvl="3"/>
            <a:r>
              <a:rPr lang="en-US" sz="2000" smtClean="0"/>
              <a:t>Average of the last 2 BASDAI questions concerning level and duration of morning stiffness</a:t>
            </a:r>
          </a:p>
          <a:p>
            <a:pPr lvl="1"/>
            <a:r>
              <a:rPr lang="en-US" sz="2000" smtClean="0"/>
              <a:t>No deterioration from baseline (&gt;20% and absolute change of at least 10 on a 0-100 mm scale) in the potential remaining domain</a:t>
            </a:r>
          </a:p>
        </p:txBody>
      </p:sp>
      <p:sp>
        <p:nvSpPr>
          <p:cNvPr id="233476" name="Text Box 4"/>
          <p:cNvSpPr txBox="1">
            <a:spLocks noChangeArrowheads="1"/>
          </p:cNvSpPr>
          <p:nvPr/>
        </p:nvSpPr>
        <p:spPr bwMode="auto">
          <a:xfrm>
            <a:off x="3716338" y="6553200"/>
            <a:ext cx="5427662" cy="304800"/>
          </a:xfrm>
          <a:prstGeom prst="rect">
            <a:avLst/>
          </a:prstGeom>
          <a:noFill/>
          <a:ln w="28575">
            <a:noFill/>
            <a:miter lim="800000"/>
            <a:headEnd/>
            <a:tailEnd/>
          </a:ln>
        </p:spPr>
        <p:txBody>
          <a:bodyPr>
            <a:spAutoFit/>
          </a:bodyPr>
          <a:lstStyle/>
          <a:p>
            <a:pPr algn="r" eaLnBrk="0" hangingPunct="0">
              <a:spcBef>
                <a:spcPct val="50000"/>
              </a:spcBef>
            </a:pPr>
            <a:r>
              <a:rPr lang="en-US" sz="1400" b="1">
                <a:solidFill>
                  <a:srgbClr val="FFFFFF"/>
                </a:solidFill>
                <a:latin typeface="Arial" pitchFamily="34" charset="0"/>
              </a:rPr>
              <a:t>Anderson JJ, et al. </a:t>
            </a:r>
            <a:r>
              <a:rPr lang="en-US" sz="1400" b="1" i="1">
                <a:solidFill>
                  <a:srgbClr val="FFFFFF"/>
                </a:solidFill>
                <a:latin typeface="Arial" pitchFamily="34" charset="0"/>
              </a:rPr>
              <a:t>Arthritis Rheum</a:t>
            </a:r>
            <a:r>
              <a:rPr lang="en-US" sz="1400" b="1">
                <a:solidFill>
                  <a:srgbClr val="FFFFFF"/>
                </a:solidFill>
                <a:latin typeface="Arial" pitchFamily="34" charset="0"/>
              </a:rPr>
              <a:t>. 2001;44(8):1876</a:t>
            </a:r>
            <a:r>
              <a:rPr lang="en-US" sz="1400" b="1">
                <a:solidFill>
                  <a:srgbClr val="FFFFFF"/>
                </a:solidFill>
                <a:latin typeface="Arial" pitchFamily="34" charset="0"/>
                <a:cs typeface="Arial" pitchFamily="34" charset="0"/>
              </a:rPr>
              <a:t>–</a:t>
            </a:r>
            <a:r>
              <a:rPr lang="en-US" sz="1400" b="1">
                <a:solidFill>
                  <a:srgbClr val="FFFFFF"/>
                </a:solidFill>
                <a:latin typeface="Arial" pitchFamily="34" charset="0"/>
              </a:rPr>
              <a:t>1886.</a:t>
            </a:r>
          </a:p>
        </p:txBody>
      </p:sp>
      <p:grpSp>
        <p:nvGrpSpPr>
          <p:cNvPr id="2" name="Group 5"/>
          <p:cNvGrpSpPr>
            <a:grpSpLocks/>
          </p:cNvGrpSpPr>
          <p:nvPr/>
        </p:nvGrpSpPr>
        <p:grpSpPr bwMode="auto">
          <a:xfrm>
            <a:off x="312738" y="1187450"/>
            <a:ext cx="8831262" cy="77788"/>
            <a:chOff x="222" y="688"/>
            <a:chExt cx="6258" cy="49"/>
          </a:xfrm>
        </p:grpSpPr>
        <p:sp>
          <p:nvSpPr>
            <p:cNvPr id="233478" name="Rectangle 6"/>
            <p:cNvSpPr>
              <a:spLocks noChangeArrowheads="1"/>
            </p:cNvSpPr>
            <p:nvPr/>
          </p:nvSpPr>
          <p:spPr bwMode="auto">
            <a:xfrm>
              <a:off x="982" y="688"/>
              <a:ext cx="2993" cy="49"/>
            </a:xfrm>
            <a:prstGeom prst="rect">
              <a:avLst/>
            </a:prstGeom>
            <a:gradFill rotWithShape="0">
              <a:gsLst>
                <a:gs pos="0">
                  <a:srgbClr val="6699FF"/>
                </a:gs>
                <a:gs pos="100000">
                  <a:srgbClr val="0033CC"/>
                </a:gs>
              </a:gsLst>
              <a:lin ang="0" scaled="1"/>
            </a:gradFill>
            <a:ln w="9525">
              <a:noFill/>
              <a:miter lim="800000"/>
              <a:headEnd/>
              <a:tailEnd/>
            </a:ln>
          </p:spPr>
          <p:txBody>
            <a:bodyPr wrap="none" anchor="ctr"/>
            <a:lstStyle/>
            <a:p>
              <a:pPr eaLnBrk="0" hangingPunct="0"/>
              <a:endParaRPr lang="en-US">
                <a:solidFill>
                  <a:srgbClr val="FFFFFF"/>
                </a:solidFill>
              </a:endParaRPr>
            </a:p>
          </p:txBody>
        </p:sp>
        <p:sp>
          <p:nvSpPr>
            <p:cNvPr id="233479" name="Rectangle 7"/>
            <p:cNvSpPr>
              <a:spLocks noChangeArrowheads="1"/>
            </p:cNvSpPr>
            <p:nvPr/>
          </p:nvSpPr>
          <p:spPr bwMode="auto">
            <a:xfrm>
              <a:off x="222" y="688"/>
              <a:ext cx="773" cy="49"/>
            </a:xfrm>
            <a:prstGeom prst="rect">
              <a:avLst/>
            </a:prstGeom>
            <a:gradFill rotWithShape="0">
              <a:gsLst>
                <a:gs pos="0">
                  <a:srgbClr val="0033CC"/>
                </a:gs>
                <a:gs pos="100000">
                  <a:srgbClr val="6699FF"/>
                </a:gs>
              </a:gsLst>
              <a:lin ang="0" scaled="1"/>
            </a:gradFill>
            <a:ln w="9525">
              <a:noFill/>
              <a:miter lim="800000"/>
              <a:headEnd/>
              <a:tailEnd/>
            </a:ln>
          </p:spPr>
          <p:txBody>
            <a:bodyPr wrap="none" anchor="ctr"/>
            <a:lstStyle/>
            <a:p>
              <a:pPr eaLnBrk="0" hangingPunct="0"/>
              <a:endParaRPr lang="en-US">
                <a:solidFill>
                  <a:srgbClr val="FFFFFF"/>
                </a:solidFill>
              </a:endParaRPr>
            </a:p>
          </p:txBody>
        </p:sp>
        <p:sp>
          <p:nvSpPr>
            <p:cNvPr id="233480" name="Rectangle 8"/>
            <p:cNvSpPr>
              <a:spLocks noChangeArrowheads="1"/>
            </p:cNvSpPr>
            <p:nvPr/>
          </p:nvSpPr>
          <p:spPr bwMode="auto">
            <a:xfrm>
              <a:off x="3958" y="688"/>
              <a:ext cx="2522" cy="47"/>
            </a:xfrm>
            <a:prstGeom prst="rect">
              <a:avLst/>
            </a:prstGeom>
            <a:solidFill>
              <a:srgbClr val="0033CC"/>
            </a:solidFill>
            <a:ln w="9525">
              <a:noFill/>
              <a:miter lim="800000"/>
              <a:headEnd/>
              <a:tailEnd/>
            </a:ln>
          </p:spPr>
          <p:txBody>
            <a:bodyPr wrap="none" anchor="ctr"/>
            <a:lstStyle/>
            <a:p>
              <a:pPr eaLnBrk="0" hangingPunct="0"/>
              <a:endParaRPr lang="en-US">
                <a:solidFill>
                  <a:srgbClr val="FFFFFF"/>
                </a:solidFill>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74" name="Rectangle 10"/>
          <p:cNvSpPr>
            <a:spLocks noGrp="1" noChangeArrowheads="1"/>
          </p:cNvSpPr>
          <p:nvPr>
            <p:ph type="title"/>
          </p:nvPr>
        </p:nvSpPr>
        <p:spPr/>
        <p:txBody>
          <a:bodyPr/>
          <a:lstStyle/>
          <a:p>
            <a:pPr>
              <a:defRPr/>
            </a:pPr>
            <a:r>
              <a:rPr lang="en-US" dirty="0"/>
              <a:t>Bath Ankylosing Spondylitis Disease Activity Index (BASDAI)</a:t>
            </a:r>
          </a:p>
        </p:txBody>
      </p:sp>
      <p:sp>
        <p:nvSpPr>
          <p:cNvPr id="234499" name="Rectangle 11"/>
          <p:cNvSpPr>
            <a:spLocks noGrp="1" noChangeArrowheads="1"/>
          </p:cNvSpPr>
          <p:nvPr>
            <p:ph type="body" idx="1"/>
          </p:nvPr>
        </p:nvSpPr>
        <p:spPr/>
        <p:txBody>
          <a:bodyPr/>
          <a:lstStyle/>
          <a:p>
            <a:r>
              <a:rPr lang="en-US" smtClean="0"/>
              <a:t>The BASDAI is measured using the following VAS </a:t>
            </a:r>
            <a:br>
              <a:rPr lang="en-US" smtClean="0"/>
            </a:br>
            <a:r>
              <a:rPr lang="en-US" smtClean="0"/>
              <a:t>(0 to 10 cm) of subject self-assessments:</a:t>
            </a:r>
          </a:p>
        </p:txBody>
      </p:sp>
      <p:sp>
        <p:nvSpPr>
          <p:cNvPr id="234500" name="Text Box 4"/>
          <p:cNvSpPr txBox="1">
            <a:spLocks noChangeArrowheads="1"/>
          </p:cNvSpPr>
          <p:nvPr/>
        </p:nvSpPr>
        <p:spPr bwMode="invGray">
          <a:xfrm>
            <a:off x="4843463" y="6553200"/>
            <a:ext cx="4300537" cy="304800"/>
          </a:xfrm>
          <a:prstGeom prst="rect">
            <a:avLst/>
          </a:prstGeom>
          <a:noFill/>
          <a:ln w="28575">
            <a:noFill/>
            <a:miter lim="800000"/>
            <a:headEnd/>
            <a:tailEnd/>
          </a:ln>
        </p:spPr>
        <p:txBody>
          <a:bodyPr wrap="none">
            <a:spAutoFit/>
          </a:bodyPr>
          <a:lstStyle/>
          <a:p>
            <a:pPr algn="r" eaLnBrk="0" hangingPunct="0"/>
            <a:r>
              <a:rPr lang="en-US" sz="1400" b="1">
                <a:solidFill>
                  <a:srgbClr val="FFFFFF"/>
                </a:solidFill>
                <a:latin typeface="Arial" pitchFamily="34" charset="0"/>
                <a:cs typeface="Arial" pitchFamily="34" charset="0"/>
              </a:rPr>
              <a:t>Garrett S, et al. </a:t>
            </a:r>
            <a:r>
              <a:rPr lang="en-US" sz="1400" b="1" i="1">
                <a:solidFill>
                  <a:srgbClr val="FFFFFF"/>
                </a:solidFill>
                <a:latin typeface="Arial" pitchFamily="34" charset="0"/>
                <a:cs typeface="Arial" pitchFamily="34" charset="0"/>
              </a:rPr>
              <a:t>J Rheumatol.</a:t>
            </a:r>
            <a:r>
              <a:rPr lang="en-US" sz="1400" b="1">
                <a:solidFill>
                  <a:srgbClr val="FFFFFF"/>
                </a:solidFill>
                <a:latin typeface="Arial" pitchFamily="34" charset="0"/>
                <a:cs typeface="Arial" pitchFamily="34" charset="0"/>
              </a:rPr>
              <a:t> 1994;21:2286–2291.</a:t>
            </a:r>
          </a:p>
        </p:txBody>
      </p:sp>
      <p:sp>
        <p:nvSpPr>
          <p:cNvPr id="234501" name="Text Box 5"/>
          <p:cNvSpPr txBox="1">
            <a:spLocks noChangeArrowheads="1"/>
          </p:cNvSpPr>
          <p:nvPr/>
        </p:nvSpPr>
        <p:spPr bwMode="auto">
          <a:xfrm>
            <a:off x="411163" y="2478088"/>
            <a:ext cx="8491537" cy="3109912"/>
          </a:xfrm>
          <a:prstGeom prst="rect">
            <a:avLst/>
          </a:prstGeom>
          <a:noFill/>
          <a:ln w="9525">
            <a:noFill/>
            <a:miter lim="800000"/>
            <a:headEnd/>
            <a:tailEnd/>
          </a:ln>
        </p:spPr>
        <p:txBody>
          <a:bodyPr>
            <a:spAutoFit/>
          </a:bodyPr>
          <a:lstStyle/>
          <a:p>
            <a:pPr lvl="2" eaLnBrk="0" hangingPunct="0">
              <a:lnSpc>
                <a:spcPct val="75000"/>
              </a:lnSpc>
              <a:spcBef>
                <a:spcPct val="50000"/>
              </a:spcBef>
              <a:buClr>
                <a:srgbClr val="FFFF00"/>
              </a:buClr>
              <a:buFontTx/>
              <a:buChar char="•"/>
            </a:pPr>
            <a:r>
              <a:rPr lang="en-US" b="1">
                <a:solidFill>
                  <a:srgbClr val="FFFFFF"/>
                </a:solidFill>
                <a:latin typeface="Arial" pitchFamily="34" charset="0"/>
              </a:rPr>
              <a:t> </a:t>
            </a:r>
            <a:r>
              <a:rPr lang="en-US" b="1">
                <a:solidFill>
                  <a:srgbClr val="FFFF00"/>
                </a:solidFill>
                <a:latin typeface="Arial" pitchFamily="34" charset="0"/>
              </a:rPr>
              <a:t>F</a:t>
            </a:r>
            <a:r>
              <a:rPr lang="en-US" b="1">
                <a:solidFill>
                  <a:srgbClr val="FFFFFF"/>
                </a:solidFill>
                <a:latin typeface="Arial" pitchFamily="34" charset="0"/>
              </a:rPr>
              <a:t>atigue</a:t>
            </a:r>
          </a:p>
          <a:p>
            <a:pPr lvl="2" eaLnBrk="0" hangingPunct="0">
              <a:lnSpc>
                <a:spcPct val="75000"/>
              </a:lnSpc>
              <a:spcBef>
                <a:spcPct val="50000"/>
              </a:spcBef>
              <a:buClr>
                <a:srgbClr val="FFFF00"/>
              </a:buClr>
              <a:buFontTx/>
              <a:buChar char="•"/>
            </a:pPr>
            <a:r>
              <a:rPr lang="en-US" b="1">
                <a:solidFill>
                  <a:srgbClr val="FFFFFF"/>
                </a:solidFill>
                <a:latin typeface="Arial" pitchFamily="34" charset="0"/>
              </a:rPr>
              <a:t> </a:t>
            </a:r>
            <a:r>
              <a:rPr lang="en-US" b="1">
                <a:solidFill>
                  <a:srgbClr val="FFFF00"/>
                </a:solidFill>
                <a:latin typeface="Arial" pitchFamily="34" charset="0"/>
              </a:rPr>
              <a:t>S</a:t>
            </a:r>
            <a:r>
              <a:rPr lang="en-US" b="1">
                <a:solidFill>
                  <a:srgbClr val="FFFFFF"/>
                </a:solidFill>
                <a:latin typeface="Arial" pitchFamily="34" charset="0"/>
              </a:rPr>
              <a:t>pinal pain</a:t>
            </a:r>
          </a:p>
          <a:p>
            <a:pPr lvl="2" eaLnBrk="0" hangingPunct="0">
              <a:lnSpc>
                <a:spcPct val="75000"/>
              </a:lnSpc>
              <a:spcBef>
                <a:spcPct val="50000"/>
              </a:spcBef>
              <a:buClr>
                <a:srgbClr val="FFFF00"/>
              </a:buClr>
              <a:buFontTx/>
              <a:buChar char="•"/>
            </a:pPr>
            <a:r>
              <a:rPr lang="en-US" b="1">
                <a:solidFill>
                  <a:srgbClr val="FFFFFF"/>
                </a:solidFill>
                <a:latin typeface="Arial" pitchFamily="34" charset="0"/>
              </a:rPr>
              <a:t> </a:t>
            </a:r>
            <a:r>
              <a:rPr lang="en-US" b="1">
                <a:solidFill>
                  <a:srgbClr val="FFFF00"/>
                </a:solidFill>
                <a:latin typeface="Arial" pitchFamily="34" charset="0"/>
              </a:rPr>
              <a:t>J</a:t>
            </a:r>
            <a:r>
              <a:rPr lang="en-US" b="1">
                <a:solidFill>
                  <a:srgbClr val="FFFFFF"/>
                </a:solidFill>
                <a:latin typeface="Arial" pitchFamily="34" charset="0"/>
              </a:rPr>
              <a:t>oint pain</a:t>
            </a:r>
          </a:p>
          <a:p>
            <a:pPr lvl="2" eaLnBrk="0" hangingPunct="0">
              <a:lnSpc>
                <a:spcPct val="75000"/>
              </a:lnSpc>
              <a:spcBef>
                <a:spcPct val="50000"/>
              </a:spcBef>
              <a:buClr>
                <a:srgbClr val="FFFF00"/>
              </a:buClr>
              <a:buFontTx/>
              <a:buChar char="•"/>
            </a:pPr>
            <a:r>
              <a:rPr lang="en-US" b="1">
                <a:solidFill>
                  <a:srgbClr val="FFFFFF"/>
                </a:solidFill>
                <a:latin typeface="Arial" pitchFamily="34" charset="0"/>
              </a:rPr>
              <a:t> </a:t>
            </a:r>
            <a:r>
              <a:rPr lang="en-US" b="1">
                <a:solidFill>
                  <a:srgbClr val="FFFF00"/>
                </a:solidFill>
                <a:latin typeface="Arial" pitchFamily="34" charset="0"/>
              </a:rPr>
              <a:t>E</a:t>
            </a:r>
            <a:r>
              <a:rPr lang="en-US" b="1">
                <a:solidFill>
                  <a:srgbClr val="FFFFFF"/>
                </a:solidFill>
                <a:latin typeface="Arial" pitchFamily="34" charset="0"/>
              </a:rPr>
              <a:t>nthesitis</a:t>
            </a:r>
          </a:p>
          <a:p>
            <a:pPr lvl="2" eaLnBrk="0" hangingPunct="0">
              <a:lnSpc>
                <a:spcPct val="75000"/>
              </a:lnSpc>
              <a:spcBef>
                <a:spcPct val="50000"/>
              </a:spcBef>
              <a:buClr>
                <a:srgbClr val="FFFF00"/>
              </a:buClr>
              <a:buFontTx/>
              <a:buChar char="•"/>
            </a:pPr>
            <a:r>
              <a:rPr lang="en-US" b="1">
                <a:solidFill>
                  <a:srgbClr val="FFFFFF"/>
                </a:solidFill>
                <a:latin typeface="Arial" pitchFamily="34" charset="0"/>
              </a:rPr>
              <a:t> </a:t>
            </a:r>
            <a:r>
              <a:rPr lang="en-US" b="1">
                <a:solidFill>
                  <a:srgbClr val="FFFF00"/>
                </a:solidFill>
                <a:latin typeface="Arial" pitchFamily="34" charset="0"/>
              </a:rPr>
              <a:t>I</a:t>
            </a:r>
            <a:r>
              <a:rPr lang="en-US" b="1">
                <a:solidFill>
                  <a:srgbClr val="FFFFFF"/>
                </a:solidFill>
                <a:latin typeface="Arial" pitchFamily="34" charset="0"/>
              </a:rPr>
              <a:t>nflammation</a:t>
            </a:r>
          </a:p>
          <a:p>
            <a:pPr lvl="3" eaLnBrk="0" hangingPunct="0">
              <a:lnSpc>
                <a:spcPct val="75000"/>
              </a:lnSpc>
              <a:spcBef>
                <a:spcPct val="50000"/>
              </a:spcBef>
              <a:buClr>
                <a:srgbClr val="FFFF00"/>
              </a:buClr>
              <a:buFontTx/>
              <a:buChar char="–"/>
            </a:pPr>
            <a:r>
              <a:rPr lang="en-US" b="1">
                <a:solidFill>
                  <a:srgbClr val="FFFFFF"/>
                </a:solidFill>
                <a:latin typeface="Arial" pitchFamily="34" charset="0"/>
              </a:rPr>
              <a:t> Duration morning stiffness</a:t>
            </a:r>
          </a:p>
          <a:p>
            <a:pPr lvl="3" eaLnBrk="0" hangingPunct="0">
              <a:lnSpc>
                <a:spcPct val="75000"/>
              </a:lnSpc>
              <a:spcBef>
                <a:spcPct val="50000"/>
              </a:spcBef>
              <a:buClr>
                <a:srgbClr val="FFFF00"/>
              </a:buClr>
              <a:buFontTx/>
              <a:buChar char="–"/>
            </a:pPr>
            <a:r>
              <a:rPr lang="en-US" b="1">
                <a:solidFill>
                  <a:srgbClr val="FFFFFF"/>
                </a:solidFill>
                <a:latin typeface="Arial" pitchFamily="34" charset="0"/>
              </a:rPr>
              <a:t> Severity morning stiffness</a:t>
            </a:r>
          </a:p>
        </p:txBody>
      </p:sp>
      <p:grpSp>
        <p:nvGrpSpPr>
          <p:cNvPr id="2" name="Group 6"/>
          <p:cNvGrpSpPr>
            <a:grpSpLocks/>
          </p:cNvGrpSpPr>
          <p:nvPr/>
        </p:nvGrpSpPr>
        <p:grpSpPr bwMode="auto">
          <a:xfrm>
            <a:off x="312738" y="1187450"/>
            <a:ext cx="8831262" cy="77788"/>
            <a:chOff x="222" y="688"/>
            <a:chExt cx="6258" cy="49"/>
          </a:xfrm>
        </p:grpSpPr>
        <p:sp>
          <p:nvSpPr>
            <p:cNvPr id="234503" name="Rectangle 7"/>
            <p:cNvSpPr>
              <a:spLocks noChangeArrowheads="1"/>
            </p:cNvSpPr>
            <p:nvPr/>
          </p:nvSpPr>
          <p:spPr bwMode="auto">
            <a:xfrm>
              <a:off x="982" y="688"/>
              <a:ext cx="2993" cy="49"/>
            </a:xfrm>
            <a:prstGeom prst="rect">
              <a:avLst/>
            </a:prstGeom>
            <a:gradFill rotWithShape="0">
              <a:gsLst>
                <a:gs pos="0">
                  <a:srgbClr val="6699FF"/>
                </a:gs>
                <a:gs pos="100000">
                  <a:srgbClr val="0033CC"/>
                </a:gs>
              </a:gsLst>
              <a:lin ang="0" scaled="1"/>
            </a:gradFill>
            <a:ln w="9525">
              <a:noFill/>
              <a:miter lim="800000"/>
              <a:headEnd/>
              <a:tailEnd/>
            </a:ln>
          </p:spPr>
          <p:txBody>
            <a:bodyPr wrap="none" anchor="ctr"/>
            <a:lstStyle/>
            <a:p>
              <a:pPr eaLnBrk="0" hangingPunct="0"/>
              <a:endParaRPr lang="en-US">
                <a:solidFill>
                  <a:srgbClr val="FFFFFF"/>
                </a:solidFill>
              </a:endParaRPr>
            </a:p>
          </p:txBody>
        </p:sp>
        <p:sp>
          <p:nvSpPr>
            <p:cNvPr id="234504" name="Rectangle 8"/>
            <p:cNvSpPr>
              <a:spLocks noChangeArrowheads="1"/>
            </p:cNvSpPr>
            <p:nvPr/>
          </p:nvSpPr>
          <p:spPr bwMode="auto">
            <a:xfrm>
              <a:off x="222" y="688"/>
              <a:ext cx="773" cy="49"/>
            </a:xfrm>
            <a:prstGeom prst="rect">
              <a:avLst/>
            </a:prstGeom>
            <a:gradFill rotWithShape="0">
              <a:gsLst>
                <a:gs pos="0">
                  <a:srgbClr val="0033CC"/>
                </a:gs>
                <a:gs pos="100000">
                  <a:srgbClr val="6699FF"/>
                </a:gs>
              </a:gsLst>
              <a:lin ang="0" scaled="1"/>
            </a:gradFill>
            <a:ln w="9525">
              <a:noFill/>
              <a:miter lim="800000"/>
              <a:headEnd/>
              <a:tailEnd/>
            </a:ln>
          </p:spPr>
          <p:txBody>
            <a:bodyPr wrap="none" anchor="ctr"/>
            <a:lstStyle/>
            <a:p>
              <a:pPr eaLnBrk="0" hangingPunct="0"/>
              <a:endParaRPr lang="en-US">
                <a:solidFill>
                  <a:srgbClr val="FFFFFF"/>
                </a:solidFill>
              </a:endParaRPr>
            </a:p>
          </p:txBody>
        </p:sp>
        <p:sp>
          <p:nvSpPr>
            <p:cNvPr id="234505" name="Rectangle 9"/>
            <p:cNvSpPr>
              <a:spLocks noChangeArrowheads="1"/>
            </p:cNvSpPr>
            <p:nvPr/>
          </p:nvSpPr>
          <p:spPr bwMode="auto">
            <a:xfrm>
              <a:off x="3958" y="688"/>
              <a:ext cx="2522" cy="47"/>
            </a:xfrm>
            <a:prstGeom prst="rect">
              <a:avLst/>
            </a:prstGeom>
            <a:solidFill>
              <a:srgbClr val="0033CC"/>
            </a:solidFill>
            <a:ln w="9525">
              <a:noFill/>
              <a:miter lim="800000"/>
              <a:headEnd/>
              <a:tailEnd/>
            </a:ln>
          </p:spPr>
          <p:txBody>
            <a:bodyPr wrap="none" anchor="ctr"/>
            <a:lstStyle/>
            <a:p>
              <a:pPr eaLnBrk="0" hangingPunct="0"/>
              <a:endParaRPr lang="en-US">
                <a:solidFill>
                  <a:srgbClr val="FFFFFF"/>
                </a:solidFill>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C:\My Documents\My Pictures\AP Spine ANK Spond.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a:ln w="9525">
            <a:noFill/>
            <a:miter lim="800000"/>
            <a:headEnd/>
            <a:tailEnd/>
          </a:ln>
        </p:spPr>
      </p:pic>
      <p:sp>
        <p:nvSpPr>
          <p:cNvPr id="244738" name="Rectangle 2"/>
          <p:cNvSpPr>
            <a:spLocks noGrp="1" noChangeArrowheads="1"/>
          </p:cNvSpPr>
          <p:nvPr>
            <p:ph type="title"/>
          </p:nvPr>
        </p:nvSpPr>
        <p:spPr>
          <a:xfrm>
            <a:off x="-6350" y="36513"/>
            <a:ext cx="4551363" cy="2216150"/>
          </a:xfrm>
        </p:spPr>
        <p:txBody>
          <a:bodyPr/>
          <a:lstStyle/>
          <a:p>
            <a:pPr algn="ctr">
              <a:defRPr/>
            </a:pPr>
            <a:r>
              <a:rPr lang="en-US" sz="4000" dirty="0"/>
              <a:t>Ankylosing </a:t>
            </a:r>
            <a:r>
              <a:rPr lang="en-US" sz="4000" dirty="0" smtClean="0"/>
              <a:t>Spondylitis</a:t>
            </a:r>
            <a:br>
              <a:rPr lang="en-US" sz="4000" dirty="0" smtClean="0"/>
            </a:br>
            <a:r>
              <a:rPr lang="en-US" sz="4000" dirty="0" smtClean="0"/>
              <a:t/>
            </a:r>
            <a:br>
              <a:rPr lang="en-US" sz="4000" dirty="0" smtClean="0"/>
            </a:br>
            <a:r>
              <a:rPr lang="en-US" sz="4000" dirty="0" smtClean="0"/>
              <a:t> </a:t>
            </a:r>
            <a:r>
              <a:rPr lang="en-US" dirty="0" smtClean="0"/>
              <a:t>“Bamboo </a:t>
            </a:r>
            <a:r>
              <a:rPr lang="en-US" dirty="0"/>
              <a:t>Spine”</a:t>
            </a:r>
            <a:endParaRPr lang="en-US" sz="2800" dirty="0"/>
          </a:p>
        </p:txBody>
      </p:sp>
      <p:sp>
        <p:nvSpPr>
          <p:cNvPr id="226308" name="Rectangle 5"/>
          <p:cNvSpPr>
            <a:spLocks noChangeArrowheads="1"/>
          </p:cNvSpPr>
          <p:nvPr/>
        </p:nvSpPr>
        <p:spPr bwMode="auto">
          <a:xfrm>
            <a:off x="0" y="2551113"/>
            <a:ext cx="4572000" cy="1568450"/>
          </a:xfrm>
          <a:prstGeom prst="rect">
            <a:avLst/>
          </a:prstGeom>
          <a:noFill/>
          <a:ln w="9525">
            <a:noFill/>
            <a:miter lim="800000"/>
            <a:headEnd/>
            <a:tailEnd/>
          </a:ln>
        </p:spPr>
        <p:txBody>
          <a:bodyPr>
            <a:spAutoFit/>
          </a:bodyPr>
          <a:lstStyle/>
          <a:p>
            <a:pPr algn="ctr" eaLnBrk="0" hangingPunct="0"/>
            <a:r>
              <a:rPr lang="en-US" b="1">
                <a:solidFill>
                  <a:srgbClr val="FFFFFF"/>
                </a:solidFill>
                <a:latin typeface="Arial" pitchFamily="34" charset="0"/>
              </a:rPr>
              <a:t>Repeated process of healing and bone formation leads to formation of syndesmophytes </a:t>
            </a:r>
          </a:p>
          <a:p>
            <a:pPr algn="ctr" eaLnBrk="0" hangingPunct="0"/>
            <a:r>
              <a:rPr lang="en-US" b="1">
                <a:solidFill>
                  <a:srgbClr val="FFFFFF"/>
                </a:solidFill>
                <a:latin typeface="Arial" pitchFamily="34" charset="0"/>
              </a:rPr>
              <a:t>‘bone bridges’</a:t>
            </a:r>
          </a:p>
        </p:txBody>
      </p:sp>
      <p:sp>
        <p:nvSpPr>
          <p:cNvPr id="226309" name="Rectangle 6"/>
          <p:cNvSpPr>
            <a:spLocks noChangeArrowheads="1"/>
          </p:cNvSpPr>
          <p:nvPr/>
        </p:nvSpPr>
        <p:spPr bwMode="auto">
          <a:xfrm>
            <a:off x="2097088" y="6499225"/>
            <a:ext cx="5791200" cy="304800"/>
          </a:xfrm>
          <a:prstGeom prst="rect">
            <a:avLst/>
          </a:prstGeom>
          <a:noFill/>
          <a:ln w="9525">
            <a:noFill/>
            <a:miter lim="800000"/>
            <a:headEnd/>
            <a:tailEnd/>
          </a:ln>
        </p:spPr>
        <p:txBody>
          <a:bodyPr wrap="none">
            <a:spAutoFit/>
          </a:bodyPr>
          <a:lstStyle/>
          <a:p>
            <a:pPr eaLnBrk="0" hangingPunct="0"/>
            <a:r>
              <a:rPr lang="en-US" sz="1400" b="1">
                <a:solidFill>
                  <a:srgbClr val="FFFFFF"/>
                </a:solidFill>
                <a:latin typeface="Arial" pitchFamily="34" charset="0"/>
              </a:rPr>
              <a:t>ACR Slide Collection on the Rheumatic Diseases; 3</a:t>
            </a:r>
            <a:r>
              <a:rPr lang="en-US" sz="1400" b="1" baseline="30000">
                <a:solidFill>
                  <a:srgbClr val="FFFFFF"/>
                </a:solidFill>
                <a:latin typeface="Arial" pitchFamily="34" charset="0"/>
              </a:rPr>
              <a:t>rd</a:t>
            </a:r>
            <a:r>
              <a:rPr lang="en-US" sz="1400" b="1">
                <a:solidFill>
                  <a:srgbClr val="FFFFFF"/>
                </a:solidFill>
                <a:latin typeface="Arial" pitchFamily="34" charset="0"/>
              </a:rPr>
              <a:t> edition. 1994.</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90538" y="318842"/>
            <a:ext cx="8476041" cy="997196"/>
          </a:xfrm>
        </p:spPr>
        <p:txBody>
          <a:bodyPr/>
          <a:lstStyle/>
          <a:p>
            <a:pPr>
              <a:defRPr/>
            </a:pPr>
            <a:r>
              <a:rPr lang="en-US" kern="1200" dirty="0" smtClean="0">
                <a:effectLst>
                  <a:outerShdw blurRad="38100" dist="38100" dir="2700000" algn="tl">
                    <a:srgbClr val="000000"/>
                  </a:outerShdw>
                </a:effectLst>
                <a:latin typeface="Times New Roman" pitchFamily="18" charset="0"/>
                <a:ea typeface="+mn-ea"/>
                <a:cs typeface="+mn-cs"/>
              </a:rPr>
              <a:t>AS: A</a:t>
            </a:r>
            <a:r>
              <a:rPr lang="en-US" altLang="en-US" kern="1200" dirty="0" smtClean="0">
                <a:effectLst>
                  <a:outerShdw blurRad="38100" dist="38100" dir="2700000" algn="tl">
                    <a:srgbClr val="000000"/>
                  </a:outerShdw>
                </a:effectLst>
                <a:latin typeface="Times New Roman" pitchFamily="18" charset="0"/>
                <a:ea typeface="+mn-ea"/>
                <a:cs typeface="+mn-cs"/>
              </a:rPr>
              <a:t> Debilitating Rheumatic Disease</a:t>
            </a:r>
            <a:endParaRPr lang="en-US" kern="1200" dirty="0" smtClean="0">
              <a:effectLst>
                <a:outerShdw blurRad="38100" dist="38100" dir="2700000" algn="tl">
                  <a:srgbClr val="000000"/>
                </a:outerShdw>
              </a:effectLst>
              <a:latin typeface="Times New Roman" pitchFamily="18" charset="0"/>
              <a:ea typeface="+mn-ea"/>
              <a:cs typeface="+mn-cs"/>
            </a:endParaRPr>
          </a:p>
        </p:txBody>
      </p:sp>
      <p:sp>
        <p:nvSpPr>
          <p:cNvPr id="105475" name="Rectangle 3"/>
          <p:cNvSpPr>
            <a:spLocks noChangeArrowheads="1"/>
          </p:cNvSpPr>
          <p:nvPr/>
        </p:nvSpPr>
        <p:spPr bwMode="auto">
          <a:xfrm>
            <a:off x="1079500" y="6316663"/>
            <a:ext cx="8089900" cy="582612"/>
          </a:xfrm>
          <a:prstGeom prst="rect">
            <a:avLst/>
          </a:prstGeom>
          <a:noFill/>
          <a:ln w="9525">
            <a:noFill/>
            <a:miter lim="800000"/>
            <a:headEnd/>
            <a:tailEnd/>
          </a:ln>
        </p:spPr>
        <p:txBody>
          <a:bodyPr wrap="none" anchor="ctr"/>
          <a:lstStyle/>
          <a:p>
            <a:pPr algn="r" eaLnBrk="0" hangingPunct="0"/>
            <a:endParaRPr lang="en-US" sz="1400" b="1">
              <a:solidFill>
                <a:srgbClr val="FFFFFF"/>
              </a:solidFill>
              <a:latin typeface="Arial" pitchFamily="34" charset="0"/>
            </a:endParaRPr>
          </a:p>
        </p:txBody>
      </p:sp>
      <p:sp>
        <p:nvSpPr>
          <p:cNvPr id="105476" name="Rectangle 4"/>
          <p:cNvSpPr>
            <a:spLocks noGrp="1" noChangeArrowheads="1"/>
          </p:cNvSpPr>
          <p:nvPr>
            <p:ph type="body" idx="1"/>
          </p:nvPr>
        </p:nvSpPr>
        <p:spPr>
          <a:xfrm>
            <a:off x="638175" y="1566863"/>
            <a:ext cx="8045450" cy="663575"/>
          </a:xfrm>
        </p:spPr>
        <p:txBody>
          <a:bodyPr/>
          <a:lstStyle/>
          <a:p>
            <a:pPr marL="0" indent="0">
              <a:buFontTx/>
              <a:buNone/>
            </a:pPr>
            <a:r>
              <a:rPr lang="en-US" smtClean="0">
                <a:cs typeface="Arial" pitchFamily="34" charset="0"/>
              </a:rPr>
              <a:t>Over time, joints in the spine can fuse together and cause a fixed, bent-forward posture</a:t>
            </a:r>
          </a:p>
        </p:txBody>
      </p:sp>
      <p:pic>
        <p:nvPicPr>
          <p:cNvPr id="41989" name="Picture 5" descr="http://www.basdai.com/AnkylosingSpondylitis.jpg"/>
          <p:cNvPicPr>
            <a:picLocks noChangeAspect="1" noChangeArrowheads="1"/>
          </p:cNvPicPr>
          <p:nvPr/>
        </p:nvPicPr>
        <p:blipFill>
          <a:blip r:embed="rId4" cstate="print"/>
          <a:srcRect/>
          <a:stretch>
            <a:fillRect/>
          </a:stretch>
        </p:blipFill>
        <p:spPr bwMode="auto">
          <a:xfrm>
            <a:off x="368300" y="2632075"/>
            <a:ext cx="4640263" cy="2762250"/>
          </a:xfrm>
          <a:prstGeom prst="rect">
            <a:avLst/>
          </a:prstGeom>
          <a:noFill/>
          <a:ln w="19050">
            <a:solidFill>
              <a:schemeClr val="tx1"/>
            </a:solidFill>
            <a:miter lim="800000"/>
            <a:headEnd/>
            <a:tailEnd/>
          </a:ln>
          <a:effectLst>
            <a:outerShdw dist="107763" dir="2700000" algn="ctr" rotWithShape="0">
              <a:srgbClr val="000044">
                <a:alpha val="50000"/>
              </a:srgbClr>
            </a:outerShdw>
          </a:effectLst>
        </p:spPr>
      </p:pic>
      <p:sp>
        <p:nvSpPr>
          <p:cNvPr id="105478" name="Rectangle 6"/>
          <p:cNvSpPr>
            <a:spLocks noChangeArrowheads="1"/>
          </p:cNvSpPr>
          <p:nvPr/>
        </p:nvSpPr>
        <p:spPr bwMode="auto">
          <a:xfrm>
            <a:off x="384175" y="6105525"/>
            <a:ext cx="8758238" cy="738188"/>
          </a:xfrm>
          <a:prstGeom prst="rect">
            <a:avLst/>
          </a:prstGeom>
          <a:noFill/>
          <a:ln w="9525">
            <a:noFill/>
            <a:miter lim="800000"/>
            <a:headEnd/>
            <a:tailEnd/>
          </a:ln>
        </p:spPr>
        <p:txBody>
          <a:bodyPr>
            <a:spAutoFit/>
          </a:bodyPr>
          <a:lstStyle/>
          <a:p>
            <a:pPr algn="r" eaLnBrk="0" hangingPunct="0"/>
            <a:r>
              <a:rPr lang="en-US" sz="1400" b="1" baseline="30000" dirty="0" err="1">
                <a:solidFill>
                  <a:srgbClr val="FFFFFF"/>
                </a:solidFill>
                <a:latin typeface="Arial" pitchFamily="34" charset="0"/>
              </a:rPr>
              <a:t>1</a:t>
            </a:r>
            <a:r>
              <a:rPr lang="en-US" sz="1400" b="1" dirty="0" err="1">
                <a:solidFill>
                  <a:srgbClr val="FFFFFF"/>
                </a:solidFill>
                <a:latin typeface="Arial" pitchFamily="34" charset="0"/>
              </a:rPr>
              <a:t>Linden</a:t>
            </a:r>
            <a:r>
              <a:rPr lang="en-US" sz="1400" b="1" dirty="0">
                <a:solidFill>
                  <a:srgbClr val="FFFFFF"/>
                </a:solidFill>
                <a:latin typeface="Arial" pitchFamily="34" charset="0"/>
              </a:rPr>
              <a:t> VD et al. Chapter 10. In: </a:t>
            </a:r>
            <a:r>
              <a:rPr lang="en-US" sz="1400" b="1" dirty="0" err="1">
                <a:solidFill>
                  <a:srgbClr val="FFFFFF"/>
                </a:solidFill>
                <a:latin typeface="Arial" pitchFamily="34" charset="0"/>
              </a:rPr>
              <a:t>Firestein</a:t>
            </a:r>
            <a:r>
              <a:rPr lang="en-US" sz="1400" b="1" dirty="0">
                <a:solidFill>
                  <a:srgbClr val="FFFFFF"/>
                </a:solidFill>
                <a:latin typeface="Arial" pitchFamily="34" charset="0"/>
              </a:rPr>
              <a:t>, Budd, Harris, </a:t>
            </a:r>
            <a:r>
              <a:rPr lang="en-US" sz="1400" b="1" dirty="0" err="1">
                <a:solidFill>
                  <a:srgbClr val="FFFFFF"/>
                </a:solidFill>
                <a:latin typeface="Arial" pitchFamily="34" charset="0"/>
              </a:rPr>
              <a:t>McInnes</a:t>
            </a:r>
            <a:r>
              <a:rPr lang="en-US" sz="1400" b="1" dirty="0">
                <a:solidFill>
                  <a:srgbClr val="FFFFFF"/>
                </a:solidFill>
                <a:latin typeface="Arial" pitchFamily="34" charset="0"/>
              </a:rPr>
              <a:t>, Ruddy and </a:t>
            </a:r>
            <a:r>
              <a:rPr lang="en-US" sz="1400" b="1" dirty="0" err="1">
                <a:solidFill>
                  <a:srgbClr val="FFFFFF"/>
                </a:solidFill>
                <a:latin typeface="Arial" pitchFamily="34" charset="0"/>
              </a:rPr>
              <a:t>Sergent</a:t>
            </a:r>
            <a:r>
              <a:rPr lang="en-US" sz="1400" b="1" dirty="0">
                <a:solidFill>
                  <a:srgbClr val="FFFFFF"/>
                </a:solidFill>
                <a:latin typeface="Arial" pitchFamily="34" charset="0"/>
              </a:rPr>
              <a:t>, eds. Kelley’s Textbook of Rheumatology: </a:t>
            </a:r>
            <a:r>
              <a:rPr lang="en-US" sz="1400" b="1" dirty="0" err="1">
                <a:solidFill>
                  <a:srgbClr val="FFFFFF"/>
                </a:solidFill>
                <a:latin typeface="Arial" pitchFamily="34" charset="0"/>
              </a:rPr>
              <a:t>Spondyloarthropathies</a:t>
            </a:r>
            <a:r>
              <a:rPr lang="en-US" sz="1400" b="1" dirty="0">
                <a:solidFill>
                  <a:srgbClr val="FFFFFF"/>
                </a:solidFill>
                <a:latin typeface="Arial" pitchFamily="34" charset="0"/>
              </a:rPr>
              <a:t>. 8</a:t>
            </a:r>
            <a:r>
              <a:rPr lang="en-US" sz="1400" b="1" baseline="30000" dirty="0">
                <a:solidFill>
                  <a:srgbClr val="FFFFFF"/>
                </a:solidFill>
                <a:latin typeface="Arial" pitchFamily="34" charset="0"/>
              </a:rPr>
              <a:t>th</a:t>
            </a:r>
            <a:r>
              <a:rPr lang="en-US" sz="1400" b="1" dirty="0">
                <a:solidFill>
                  <a:srgbClr val="FFFFFF"/>
                </a:solidFill>
                <a:latin typeface="Arial" pitchFamily="34" charset="0"/>
              </a:rPr>
              <a:t> ed. Saunders </a:t>
            </a:r>
            <a:r>
              <a:rPr lang="en-US" sz="1400" b="1" dirty="0" err="1" smtClean="0">
                <a:solidFill>
                  <a:srgbClr val="FFFFFF"/>
                </a:solidFill>
                <a:latin typeface="Arial" pitchFamily="34" charset="0"/>
              </a:rPr>
              <a:t>Elsevier;2009:p.1171</a:t>
            </a:r>
            <a:endParaRPr lang="en-US" sz="1400" b="1" dirty="0">
              <a:solidFill>
                <a:srgbClr val="FFFFFF"/>
              </a:solidFill>
              <a:latin typeface="Arial" pitchFamily="34" charset="0"/>
            </a:endParaRPr>
          </a:p>
          <a:p>
            <a:pPr algn="r" eaLnBrk="0" hangingPunct="0"/>
            <a:r>
              <a:rPr lang="en-US" sz="1400" b="1" baseline="30000" dirty="0">
                <a:solidFill>
                  <a:srgbClr val="FFFFFF"/>
                </a:solidFill>
                <a:latin typeface="Arial" pitchFamily="34" charset="0"/>
              </a:rPr>
              <a:t>2 </a:t>
            </a:r>
            <a:r>
              <a:rPr kumimoji="1" lang="sv-SE" sz="1400" b="1" dirty="0">
                <a:solidFill>
                  <a:srgbClr val="FFFFFF"/>
                </a:solidFill>
                <a:latin typeface="Arial" pitchFamily="34" charset="0"/>
              </a:rPr>
              <a:t>Braun J &amp; </a:t>
            </a:r>
            <a:r>
              <a:rPr kumimoji="1" lang="sv-SE" sz="1400" b="1" dirty="0" smtClean="0">
                <a:solidFill>
                  <a:srgbClr val="FFFFFF"/>
                </a:solidFill>
                <a:latin typeface="Arial" pitchFamily="34" charset="0"/>
              </a:rPr>
              <a:t>Sieper. J Rheumatology </a:t>
            </a:r>
            <a:r>
              <a:rPr kumimoji="1" lang="sv-SE" sz="1400" b="1" dirty="0">
                <a:solidFill>
                  <a:srgbClr val="FFFFFF"/>
                </a:solidFill>
                <a:latin typeface="Arial" pitchFamily="34" charset="0"/>
              </a:rPr>
              <a:t>2008;47:1738-40</a:t>
            </a:r>
          </a:p>
        </p:txBody>
      </p:sp>
      <p:sp>
        <p:nvSpPr>
          <p:cNvPr id="60423" name="Rounded Rectangular Callout 6"/>
          <p:cNvSpPr>
            <a:spLocks noChangeArrowheads="1"/>
          </p:cNvSpPr>
          <p:nvPr/>
        </p:nvSpPr>
        <p:spPr bwMode="auto">
          <a:xfrm>
            <a:off x="5157788" y="2473325"/>
            <a:ext cx="3587750" cy="1736725"/>
          </a:xfrm>
          <a:prstGeom prst="wedgeRoundRectCallout">
            <a:avLst>
              <a:gd name="adj1" fmla="val -50222"/>
              <a:gd name="adj2" fmla="val -22028"/>
              <a:gd name="adj3" fmla="val 16667"/>
            </a:avLst>
          </a:prstGeom>
          <a:solidFill>
            <a:schemeClr val="bg2"/>
          </a:solidFill>
          <a:ln w="19050" algn="ctr">
            <a:solidFill>
              <a:schemeClr val="tx1"/>
            </a:solidFill>
            <a:round/>
            <a:headEnd/>
            <a:tailEnd/>
          </a:ln>
        </p:spPr>
        <p:txBody>
          <a:bodyPr>
            <a:spAutoFit/>
          </a:bodyPr>
          <a:lstStyle/>
          <a:p>
            <a:pPr eaLnBrk="0" hangingPunct="0">
              <a:spcBef>
                <a:spcPts val="1200"/>
              </a:spcBef>
              <a:spcAft>
                <a:spcPts val="1200"/>
              </a:spcAft>
            </a:pPr>
            <a:r>
              <a:rPr lang="en-US" sz="1600" b="1" dirty="0">
                <a:solidFill>
                  <a:srgbClr val="FFFFFF"/>
                </a:solidFill>
                <a:latin typeface="Arial" pitchFamily="34" charset="0"/>
              </a:rPr>
              <a:t>AS patients have an important impact on health care and non health-care resource utilization, resulting in a mean total cost (direct and </a:t>
            </a:r>
            <a:r>
              <a:rPr lang="en-US" sz="1600" b="1" dirty="0" smtClean="0">
                <a:solidFill>
                  <a:srgbClr val="FFFFFF"/>
                </a:solidFill>
                <a:latin typeface="Arial" pitchFamily="34" charset="0"/>
              </a:rPr>
              <a:t>productivity) of </a:t>
            </a:r>
            <a:r>
              <a:rPr lang="en-US" sz="1600" b="1" dirty="0">
                <a:solidFill>
                  <a:srgbClr val="FFFFFF"/>
                </a:solidFill>
                <a:latin typeface="Arial" pitchFamily="34" charset="0"/>
              </a:rPr>
              <a:t>about $6700 to $9500/year/</a:t>
            </a:r>
            <a:r>
              <a:rPr lang="en-US" sz="1600" b="1" dirty="0" err="1">
                <a:solidFill>
                  <a:srgbClr val="FFFFFF"/>
                </a:solidFill>
                <a:latin typeface="Arial" pitchFamily="34" charset="0"/>
              </a:rPr>
              <a:t>patient</a:t>
            </a:r>
            <a:r>
              <a:rPr lang="en-US" sz="1600" b="1" baseline="30000" dirty="0" err="1">
                <a:solidFill>
                  <a:srgbClr val="FFFFFF"/>
                </a:solidFill>
                <a:latin typeface="Arial" pitchFamily="34" charset="0"/>
              </a:rPr>
              <a:t>1</a:t>
            </a:r>
            <a:endParaRPr lang="en-US" sz="1600" b="1" baseline="30000" dirty="0">
              <a:solidFill>
                <a:srgbClr val="FFFFFF"/>
              </a:solidFill>
              <a:latin typeface="Arial" pitchFamily="34" charset="0"/>
            </a:endParaRPr>
          </a:p>
        </p:txBody>
      </p:sp>
      <p:sp>
        <p:nvSpPr>
          <p:cNvPr id="60424" name="Rounded Rectangular Callout 6"/>
          <p:cNvSpPr>
            <a:spLocks noChangeArrowheads="1"/>
          </p:cNvSpPr>
          <p:nvPr/>
        </p:nvSpPr>
        <p:spPr bwMode="auto">
          <a:xfrm>
            <a:off x="5159375" y="4419600"/>
            <a:ext cx="3684588" cy="1328023"/>
          </a:xfrm>
          <a:prstGeom prst="wedgeRoundRectCallout">
            <a:avLst>
              <a:gd name="adj1" fmla="val -50222"/>
              <a:gd name="adj2" fmla="val -22028"/>
              <a:gd name="adj3" fmla="val 16667"/>
            </a:avLst>
          </a:prstGeom>
          <a:solidFill>
            <a:schemeClr val="bg2"/>
          </a:solidFill>
          <a:ln w="19050" algn="ctr">
            <a:solidFill>
              <a:schemeClr val="tx1"/>
            </a:solidFill>
            <a:round/>
            <a:headEnd/>
            <a:tailEnd/>
          </a:ln>
        </p:spPr>
        <p:txBody>
          <a:bodyPr>
            <a:spAutoFit/>
          </a:bodyPr>
          <a:lstStyle/>
          <a:p>
            <a:pPr eaLnBrk="0" hangingPunct="0"/>
            <a:r>
              <a:rPr lang="en-US" sz="1800" b="1" dirty="0">
                <a:solidFill>
                  <a:srgbClr val="FFFFFF"/>
                </a:solidFill>
                <a:latin typeface="Arial" pitchFamily="34" charset="0"/>
              </a:rPr>
              <a:t>More than 30% of </a:t>
            </a:r>
            <a:r>
              <a:rPr lang="en-US" sz="1800" b="1" dirty="0" smtClean="0">
                <a:solidFill>
                  <a:srgbClr val="FFFFFF"/>
                </a:solidFill>
                <a:latin typeface="Arial" pitchFamily="34" charset="0"/>
              </a:rPr>
              <a:t>patients </a:t>
            </a:r>
            <a:r>
              <a:rPr lang="en-US" sz="1800" b="1" dirty="0">
                <a:solidFill>
                  <a:srgbClr val="FFFFFF"/>
                </a:solidFill>
                <a:latin typeface="Arial" pitchFamily="34" charset="0"/>
              </a:rPr>
              <a:t>carry a heavy burden of disease and have a decreased </a:t>
            </a:r>
            <a:r>
              <a:rPr lang="en-US" sz="1800" b="1" dirty="0" err="1">
                <a:solidFill>
                  <a:srgbClr val="FFFFFF"/>
                </a:solidFill>
                <a:latin typeface="Arial" pitchFamily="34" charset="0"/>
              </a:rPr>
              <a:t>QoL</a:t>
            </a:r>
            <a:r>
              <a:rPr lang="en-US" sz="1800" b="1" baseline="30000" dirty="0" err="1">
                <a:solidFill>
                  <a:srgbClr val="FFFFFF"/>
                </a:solidFill>
                <a:latin typeface="Arial" pitchFamily="34" charset="0"/>
              </a:rPr>
              <a:t>2</a:t>
            </a:r>
            <a:endParaRPr lang="en-US" sz="1800" b="1" baseline="30000" dirty="0">
              <a:solidFill>
                <a:srgbClr val="FFFFFF"/>
              </a:solidFill>
              <a:latin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70" name="Rectangle 1030"/>
          <p:cNvSpPr>
            <a:spLocks noChangeArrowheads="1"/>
          </p:cNvSpPr>
          <p:nvPr/>
        </p:nvSpPr>
        <p:spPr bwMode="auto">
          <a:xfrm>
            <a:off x="395288" y="3436938"/>
            <a:ext cx="8226425" cy="1952625"/>
          </a:xfrm>
          <a:prstGeom prst="rect">
            <a:avLst/>
          </a:prstGeom>
          <a:noFill/>
          <a:ln w="9525">
            <a:noFill/>
            <a:miter lim="800000"/>
            <a:headEnd/>
            <a:tailEnd/>
          </a:ln>
          <a:effectLst/>
        </p:spPr>
        <p:txBody>
          <a:bodyPr/>
          <a:lstStyle/>
          <a:p>
            <a:pPr marL="404813" indent="-404813" eaLnBrk="0" hangingPunct="0">
              <a:lnSpc>
                <a:spcPct val="110000"/>
              </a:lnSpc>
              <a:defRPr/>
            </a:pPr>
            <a:endParaRPr lang="en-US" sz="2000" baseline="30000" dirty="0">
              <a:solidFill>
                <a:srgbClr val="FFFF00"/>
              </a:solidFill>
              <a:effectLst>
                <a:outerShdw blurRad="38100" dist="38100" dir="2700000" algn="tl">
                  <a:srgbClr val="000000"/>
                </a:outerShdw>
              </a:effectLst>
              <a:latin typeface="Arial" pitchFamily="34" charset="0"/>
              <a:cs typeface="Arial" pitchFamily="34" charset="0"/>
            </a:endParaRPr>
          </a:p>
          <a:p>
            <a:pPr marL="404813" indent="-404813" eaLnBrk="0" hangingPunct="0">
              <a:lnSpc>
                <a:spcPct val="110000"/>
              </a:lnSpc>
              <a:buFontTx/>
              <a:buChar char="•"/>
              <a:defRPr/>
            </a:pPr>
            <a:endParaRPr lang="en-US" sz="2000" dirty="0">
              <a:solidFill>
                <a:srgbClr val="FFFF00"/>
              </a:solidFill>
              <a:effectLst>
                <a:outerShdw blurRad="38100" dist="38100" dir="2700000" algn="tl">
                  <a:srgbClr val="000000"/>
                </a:outerShdw>
              </a:effectLst>
              <a:latin typeface="Arial" pitchFamily="34" charset="0"/>
              <a:cs typeface="Arial" pitchFamily="34" charset="0"/>
            </a:endParaRPr>
          </a:p>
          <a:p>
            <a:pPr marL="404813" indent="-404813" eaLnBrk="0" hangingPunct="0">
              <a:lnSpc>
                <a:spcPct val="110000"/>
              </a:lnSpc>
              <a:defRPr/>
            </a:pPr>
            <a:endParaRPr lang="en-US" sz="2000" dirty="0">
              <a:solidFill>
                <a:srgbClr val="FFFF00"/>
              </a:solidFill>
              <a:effectLst>
                <a:outerShdw blurRad="38100" dist="38100" dir="2700000" algn="tl">
                  <a:srgbClr val="000000"/>
                </a:outerShdw>
              </a:effectLst>
              <a:latin typeface="Arial" pitchFamily="34" charset="0"/>
              <a:cs typeface="Arial" pitchFamily="34" charset="0"/>
            </a:endParaRPr>
          </a:p>
          <a:p>
            <a:pPr marL="906463" lvl="1" indent="-285750" eaLnBrk="0" hangingPunct="0">
              <a:lnSpc>
                <a:spcPct val="110000"/>
              </a:lnSpc>
              <a:buFont typeface="Arial" pitchFamily="34" charset="0"/>
              <a:buChar char="•"/>
              <a:defRPr/>
            </a:pPr>
            <a:endParaRPr lang="en-US" dirty="0">
              <a:solidFill>
                <a:srgbClr val="FFFF00"/>
              </a:solidFill>
              <a:effectLst>
                <a:outerShdw blurRad="38100" dist="38100" dir="2700000" algn="tl">
                  <a:srgbClr val="000000"/>
                </a:outerShdw>
              </a:effectLst>
              <a:latin typeface="Arial" pitchFamily="34" charset="0"/>
              <a:cs typeface="Arial" pitchFamily="34" charset="0"/>
            </a:endParaRPr>
          </a:p>
          <a:p>
            <a:pPr marL="906463" lvl="1" indent="-285750" eaLnBrk="0" hangingPunct="0">
              <a:lnSpc>
                <a:spcPct val="110000"/>
              </a:lnSpc>
              <a:buFont typeface="Arial" pitchFamily="34" charset="0"/>
              <a:buChar char="•"/>
              <a:defRPr/>
            </a:pPr>
            <a:r>
              <a:rPr lang="en-US" dirty="0">
                <a:solidFill>
                  <a:srgbClr val="FFFF00"/>
                </a:solidFill>
                <a:effectLst>
                  <a:outerShdw blurRad="38100" dist="38100" dir="2700000" algn="tl">
                    <a:srgbClr val="000000"/>
                  </a:outerShdw>
                </a:effectLst>
                <a:latin typeface="Arial" pitchFamily="34" charset="0"/>
                <a:cs typeface="Arial" pitchFamily="34" charset="0"/>
              </a:rPr>
              <a:t>Mortality figures parallel RA</a:t>
            </a:r>
            <a:r>
              <a:rPr lang="en-US" baseline="30000" dirty="0">
                <a:solidFill>
                  <a:srgbClr val="FFFF00"/>
                </a:solidFill>
                <a:effectLst>
                  <a:outerShdw blurRad="38100" dist="38100" dir="2700000" algn="tl">
                    <a:srgbClr val="000000"/>
                  </a:outerShdw>
                </a:effectLst>
                <a:latin typeface="Arial" pitchFamily="34" charset="0"/>
                <a:cs typeface="Arial" pitchFamily="34" charset="0"/>
              </a:rPr>
              <a:t>6,7,8</a:t>
            </a:r>
          </a:p>
          <a:p>
            <a:pPr marL="404813" indent="-404813" eaLnBrk="0" hangingPunct="0">
              <a:lnSpc>
                <a:spcPct val="110000"/>
              </a:lnSpc>
              <a:defRPr/>
            </a:pPr>
            <a:endParaRPr lang="en-US" sz="2000" dirty="0">
              <a:solidFill>
                <a:srgbClr val="FFFF00"/>
              </a:solidFill>
              <a:effectLst>
                <a:outerShdw blurRad="38100" dist="38100" dir="2700000" algn="tl">
                  <a:srgbClr val="000000"/>
                </a:outerShdw>
              </a:effectLst>
              <a:latin typeface="Arial" pitchFamily="34" charset="0"/>
              <a:cs typeface="Arial" pitchFamily="34" charset="0"/>
            </a:endParaRPr>
          </a:p>
        </p:txBody>
      </p:sp>
      <p:sp>
        <p:nvSpPr>
          <p:cNvPr id="223235" name="Date Placeholder 3"/>
          <p:cNvSpPr>
            <a:spLocks noGrp="1"/>
          </p:cNvSpPr>
          <p:nvPr>
            <p:ph type="dt" sz="quarter" idx="4294967295"/>
          </p:nvPr>
        </p:nvSpPr>
        <p:spPr bwMode="auto">
          <a:xfrm>
            <a:off x="685800" y="6248400"/>
            <a:ext cx="1905000" cy="457200"/>
          </a:xfrm>
          <a:prstGeom prst="rect">
            <a:avLst/>
          </a:prstGeom>
          <a:noFill/>
          <a:ln>
            <a:miter lim="800000"/>
            <a:headEnd/>
            <a:tailEnd/>
          </a:ln>
        </p:spPr>
        <p:txBody>
          <a:bodyPr/>
          <a:lstStyle/>
          <a:p>
            <a:pPr eaLnBrk="0" hangingPunct="0"/>
            <a:endParaRPr lang="en-US">
              <a:solidFill>
                <a:srgbClr val="FFFFFF"/>
              </a:solidFill>
            </a:endParaRPr>
          </a:p>
        </p:txBody>
      </p:sp>
      <p:sp>
        <p:nvSpPr>
          <p:cNvPr id="223236" name="Footer Placeholder 4"/>
          <p:cNvSpPr>
            <a:spLocks noGrp="1"/>
          </p:cNvSpPr>
          <p:nvPr>
            <p:ph type="ftr" sz="quarter" idx="4294967295"/>
          </p:nvPr>
        </p:nvSpPr>
        <p:spPr bwMode="auto">
          <a:xfrm>
            <a:off x="3124200" y="6248400"/>
            <a:ext cx="2895600" cy="457200"/>
          </a:xfrm>
          <a:prstGeom prst="rect">
            <a:avLst/>
          </a:prstGeom>
          <a:noFill/>
          <a:ln>
            <a:miter lim="800000"/>
            <a:headEnd/>
            <a:tailEnd/>
          </a:ln>
        </p:spPr>
        <p:txBody>
          <a:bodyPr/>
          <a:lstStyle/>
          <a:p>
            <a:pPr eaLnBrk="0" hangingPunct="0"/>
            <a:endParaRPr lang="en-US">
              <a:solidFill>
                <a:srgbClr val="FFFFFF"/>
              </a:solidFill>
            </a:endParaRPr>
          </a:p>
        </p:txBody>
      </p:sp>
      <p:sp>
        <p:nvSpPr>
          <p:cNvPr id="292866" name="Rectangle 1026"/>
          <p:cNvSpPr>
            <a:spLocks noGrp="1" noChangeArrowheads="1"/>
          </p:cNvSpPr>
          <p:nvPr>
            <p:ph type="body" idx="1"/>
          </p:nvPr>
        </p:nvSpPr>
        <p:spPr>
          <a:xfrm>
            <a:off x="473075" y="1525588"/>
            <a:ext cx="8226425" cy="3219450"/>
          </a:xfrm>
        </p:spPr>
        <p:txBody>
          <a:bodyPr/>
          <a:lstStyle/>
          <a:p>
            <a:pPr marL="404813" indent="-404813" eaLnBrk="1" hangingPunct="1">
              <a:buClr>
                <a:schemeClr val="tx1"/>
              </a:buClr>
              <a:defRPr/>
            </a:pPr>
            <a:r>
              <a:rPr lang="en-US" sz="2800" dirty="0" smtClean="0">
                <a:effectLst>
                  <a:outerShdw blurRad="38100" dist="38100" dir="2700000" algn="tl">
                    <a:srgbClr val="000000"/>
                  </a:outerShdw>
                </a:effectLst>
                <a:cs typeface="Arial" pitchFamily="34" charset="0"/>
              </a:rPr>
              <a:t>“Rare”</a:t>
            </a:r>
          </a:p>
          <a:p>
            <a:pPr marL="906463" lvl="1" eaLnBrk="1" hangingPunct="1">
              <a:buClr>
                <a:schemeClr val="tx1"/>
              </a:buClr>
              <a:defRPr/>
            </a:pPr>
            <a:endParaRPr lang="en-US" dirty="0" smtClean="0">
              <a:solidFill>
                <a:srgbClr val="FFFFFF"/>
              </a:solidFill>
              <a:effectLst>
                <a:outerShdw blurRad="38100" dist="38100" dir="2700000" algn="tl">
                  <a:srgbClr val="000000"/>
                </a:outerShdw>
              </a:effectLst>
              <a:cs typeface="Arial" pitchFamily="34" charset="0"/>
            </a:endParaRPr>
          </a:p>
          <a:p>
            <a:pPr marL="404813" indent="-404813" eaLnBrk="1" hangingPunct="1">
              <a:buClr>
                <a:schemeClr val="tx1"/>
              </a:buClr>
              <a:defRPr/>
            </a:pPr>
            <a:r>
              <a:rPr lang="en-US" sz="2800" dirty="0" smtClean="0">
                <a:effectLst>
                  <a:outerShdw blurRad="38100" dist="38100" dir="2700000" algn="tl">
                    <a:srgbClr val="000000"/>
                  </a:outerShdw>
                </a:effectLst>
                <a:cs typeface="Arial" pitchFamily="34" charset="0"/>
              </a:rPr>
              <a:t>“Not” a serious disease, functional limitation is mild</a:t>
            </a:r>
          </a:p>
          <a:p>
            <a:pPr marL="1249363" lvl="2" eaLnBrk="1" hangingPunct="1">
              <a:buClr>
                <a:schemeClr val="tx1"/>
              </a:buClr>
              <a:defRPr/>
            </a:pPr>
            <a:endParaRPr lang="en-US" dirty="0" smtClean="0">
              <a:effectLst>
                <a:outerShdw blurRad="38100" dist="38100" dir="2700000" algn="tl">
                  <a:srgbClr val="000000"/>
                </a:outerShdw>
              </a:effectLst>
              <a:cs typeface="Arial" pitchFamily="34" charset="0"/>
            </a:endParaRPr>
          </a:p>
          <a:p>
            <a:pPr marL="1249363" lvl="2" eaLnBrk="1" hangingPunct="1">
              <a:buClr>
                <a:schemeClr val="tx1"/>
              </a:buClr>
              <a:defRPr/>
            </a:pPr>
            <a:endParaRPr lang="en-US" sz="2000" dirty="0" smtClean="0">
              <a:solidFill>
                <a:srgbClr val="FFFFFF"/>
              </a:solidFill>
              <a:effectLst>
                <a:outerShdw blurRad="38100" dist="38100" dir="2700000" algn="tl">
                  <a:srgbClr val="000000"/>
                </a:outerShdw>
              </a:effectLst>
              <a:cs typeface="Arial" pitchFamily="34" charset="0"/>
            </a:endParaRPr>
          </a:p>
          <a:p>
            <a:pPr marL="404813" indent="-404813" eaLnBrk="1" hangingPunct="1">
              <a:buClr>
                <a:schemeClr val="tx1"/>
              </a:buClr>
              <a:defRPr/>
            </a:pPr>
            <a:r>
              <a:rPr lang="en-US" sz="2800" dirty="0" smtClean="0">
                <a:effectLst>
                  <a:outerShdw blurRad="38100" dist="38100" dir="2700000" algn="tl">
                    <a:srgbClr val="000000"/>
                  </a:outerShdw>
                </a:effectLst>
                <a:cs typeface="Arial" pitchFamily="34" charset="0"/>
              </a:rPr>
              <a:t>“Rarely shortens life”</a:t>
            </a:r>
          </a:p>
        </p:txBody>
      </p:sp>
      <p:sp>
        <p:nvSpPr>
          <p:cNvPr id="37893" name="Rectangle 1027"/>
          <p:cNvSpPr>
            <a:spLocks noGrp="1" noChangeArrowheads="1"/>
          </p:cNvSpPr>
          <p:nvPr>
            <p:ph type="title"/>
          </p:nvPr>
        </p:nvSpPr>
        <p:spPr>
          <a:xfrm>
            <a:off x="406400" y="447675"/>
            <a:ext cx="8382000" cy="498475"/>
          </a:xfrm>
        </p:spPr>
        <p:txBody>
          <a:bodyPr/>
          <a:lstStyle/>
          <a:p>
            <a:pPr eaLnBrk="1" hangingPunct="1">
              <a:defRPr/>
            </a:pPr>
            <a:r>
              <a:rPr lang="en-US" dirty="0" smtClean="0">
                <a:solidFill>
                  <a:srgbClr val="FFFF00"/>
                </a:solidFill>
                <a:cs typeface="Times New Roman" pitchFamily="18" charset="0"/>
              </a:rPr>
              <a:t>AS (“</a:t>
            </a:r>
            <a:r>
              <a:rPr lang="en-US" dirty="0" err="1" smtClean="0">
                <a:solidFill>
                  <a:srgbClr val="FFFF00"/>
                </a:solidFill>
                <a:cs typeface="Times New Roman" pitchFamily="18" charset="0"/>
              </a:rPr>
              <a:t>Mis</a:t>
            </a:r>
            <a:r>
              <a:rPr lang="en-US" dirty="0" smtClean="0">
                <a:solidFill>
                  <a:srgbClr val="FFFF00"/>
                </a:solidFill>
                <a:cs typeface="Times New Roman" pitchFamily="18" charset="0"/>
              </a:rPr>
              <a:t>-”) Perceptions</a:t>
            </a:r>
          </a:p>
        </p:txBody>
      </p:sp>
      <p:sp>
        <p:nvSpPr>
          <p:cNvPr id="292868" name="Rectangle 1028"/>
          <p:cNvSpPr>
            <a:spLocks noChangeArrowheads="1"/>
          </p:cNvSpPr>
          <p:nvPr/>
        </p:nvSpPr>
        <p:spPr bwMode="auto">
          <a:xfrm>
            <a:off x="455613" y="2681288"/>
            <a:ext cx="8226425" cy="3489325"/>
          </a:xfrm>
          <a:prstGeom prst="rect">
            <a:avLst/>
          </a:prstGeom>
          <a:noFill/>
          <a:ln w="9525">
            <a:noFill/>
            <a:miter lim="800000"/>
            <a:headEnd/>
            <a:tailEnd/>
          </a:ln>
          <a:effectLst/>
        </p:spPr>
        <p:txBody>
          <a:bodyPr/>
          <a:lstStyle/>
          <a:p>
            <a:pPr marL="404813" indent="-404813" eaLnBrk="0" hangingPunct="0">
              <a:lnSpc>
                <a:spcPct val="110000"/>
              </a:lnSpc>
              <a:buFontTx/>
              <a:buChar char="•"/>
              <a:defRPr/>
            </a:pPr>
            <a:endParaRPr lang="en-US" baseline="30000" dirty="0">
              <a:solidFill>
                <a:srgbClr val="FFFF00"/>
              </a:solidFill>
              <a:effectLst>
                <a:outerShdw blurRad="38100" dist="38100" dir="2700000" algn="tl">
                  <a:srgbClr val="000000"/>
                </a:outerShdw>
              </a:effectLst>
              <a:latin typeface="Arial" pitchFamily="34" charset="0"/>
              <a:cs typeface="Arial" pitchFamily="34" charset="0"/>
            </a:endParaRPr>
          </a:p>
          <a:p>
            <a:pPr marL="792163" lvl="1" indent="-228600" eaLnBrk="0" hangingPunct="0">
              <a:lnSpc>
                <a:spcPct val="110000"/>
              </a:lnSpc>
              <a:buFontTx/>
              <a:buChar char="•"/>
              <a:defRPr/>
            </a:pPr>
            <a:endParaRPr lang="en-US" dirty="0">
              <a:solidFill>
                <a:srgbClr val="FFFF00"/>
              </a:solidFill>
              <a:effectLst>
                <a:outerShdw blurRad="38100" dist="38100" dir="2700000" algn="tl">
                  <a:srgbClr val="000000"/>
                </a:outerShdw>
              </a:effectLst>
              <a:latin typeface="Arial" pitchFamily="34" charset="0"/>
              <a:cs typeface="Arial" pitchFamily="34" charset="0"/>
            </a:endParaRPr>
          </a:p>
          <a:p>
            <a:pPr marL="792163" lvl="1" indent="-228600" eaLnBrk="0" hangingPunct="0">
              <a:lnSpc>
                <a:spcPct val="110000"/>
              </a:lnSpc>
              <a:buFontTx/>
              <a:buChar char="•"/>
              <a:defRPr/>
            </a:pPr>
            <a:r>
              <a:rPr lang="en-US" dirty="0">
                <a:solidFill>
                  <a:srgbClr val="FFFF00"/>
                </a:solidFill>
                <a:effectLst>
                  <a:outerShdw blurRad="38100" dist="38100" dir="2700000" algn="tl">
                    <a:srgbClr val="000000"/>
                  </a:outerShdw>
                </a:effectLst>
                <a:latin typeface="Arial" pitchFamily="34" charset="0"/>
                <a:cs typeface="Arial" pitchFamily="34" charset="0"/>
              </a:rPr>
              <a:t>Burden of disease significant in pain, sick leave, early retirement</a:t>
            </a:r>
            <a:r>
              <a:rPr lang="en-US" baseline="30000" dirty="0">
                <a:solidFill>
                  <a:srgbClr val="FFFF00"/>
                </a:solidFill>
                <a:effectLst>
                  <a:outerShdw blurRad="38100" dist="38100" dir="2700000" algn="tl">
                    <a:srgbClr val="000000"/>
                  </a:outerShdw>
                </a:effectLst>
                <a:latin typeface="Arial" pitchFamily="34" charset="0"/>
                <a:cs typeface="Arial" pitchFamily="34" charset="0"/>
              </a:rPr>
              <a:t>3,4,5</a:t>
            </a:r>
          </a:p>
        </p:txBody>
      </p:sp>
      <p:sp>
        <p:nvSpPr>
          <p:cNvPr id="292869" name="Rectangle 1029"/>
          <p:cNvSpPr>
            <a:spLocks noChangeArrowheads="1"/>
          </p:cNvSpPr>
          <p:nvPr/>
        </p:nvSpPr>
        <p:spPr bwMode="auto">
          <a:xfrm>
            <a:off x="368300" y="1481138"/>
            <a:ext cx="8226425" cy="1584325"/>
          </a:xfrm>
          <a:prstGeom prst="rect">
            <a:avLst/>
          </a:prstGeom>
          <a:noFill/>
          <a:ln w="9525">
            <a:noFill/>
            <a:miter lim="800000"/>
            <a:headEnd/>
            <a:tailEnd/>
          </a:ln>
          <a:effectLst/>
        </p:spPr>
        <p:txBody>
          <a:bodyPr/>
          <a:lstStyle/>
          <a:p>
            <a:pPr marL="404813" indent="-404813" eaLnBrk="0" hangingPunct="0">
              <a:lnSpc>
                <a:spcPct val="110000"/>
              </a:lnSpc>
              <a:buFontTx/>
              <a:buChar char="•"/>
              <a:defRPr/>
            </a:pPr>
            <a:endParaRPr lang="en-US" dirty="0">
              <a:solidFill>
                <a:srgbClr val="FFFF00"/>
              </a:solidFill>
              <a:effectLst>
                <a:outerShdw blurRad="38100" dist="38100" dir="2700000" algn="tl">
                  <a:srgbClr val="000000"/>
                </a:outerShdw>
              </a:effectLst>
              <a:latin typeface="Arial" pitchFamily="34" charset="0"/>
              <a:cs typeface="Arial" pitchFamily="34" charset="0"/>
            </a:endParaRPr>
          </a:p>
          <a:p>
            <a:pPr marL="906463" lvl="1" indent="-285750" eaLnBrk="0" hangingPunct="0">
              <a:lnSpc>
                <a:spcPct val="110000"/>
              </a:lnSpc>
              <a:buFont typeface="Arial" pitchFamily="34" charset="0"/>
              <a:buChar char="•"/>
              <a:defRPr/>
            </a:pPr>
            <a:r>
              <a:rPr lang="en-US" dirty="0">
                <a:solidFill>
                  <a:srgbClr val="FFFF00"/>
                </a:solidFill>
                <a:effectLst>
                  <a:outerShdw blurRad="38100" dist="38100" dir="2700000" algn="tl">
                    <a:srgbClr val="000000"/>
                  </a:outerShdw>
                </a:effectLst>
                <a:latin typeface="Arial" pitchFamily="34" charset="0"/>
                <a:cs typeface="Arial" pitchFamily="34" charset="0"/>
              </a:rPr>
              <a:t>0.1-0.9%</a:t>
            </a:r>
            <a:r>
              <a:rPr lang="en-US" baseline="30000" dirty="0">
                <a:solidFill>
                  <a:srgbClr val="FFFF00"/>
                </a:solidFill>
                <a:effectLst>
                  <a:outerShdw blurRad="38100" dist="38100" dir="2700000" algn="tl">
                    <a:srgbClr val="000000"/>
                  </a:outerShdw>
                </a:effectLst>
                <a:latin typeface="Arial" pitchFamily="34" charset="0"/>
                <a:cs typeface="Arial" pitchFamily="34" charset="0"/>
              </a:rPr>
              <a:t>1,2</a:t>
            </a:r>
          </a:p>
        </p:txBody>
      </p:sp>
      <p:sp>
        <p:nvSpPr>
          <p:cNvPr id="292871" name="Rectangle 1031"/>
          <p:cNvSpPr>
            <a:spLocks noChangeArrowheads="1"/>
          </p:cNvSpPr>
          <p:nvPr/>
        </p:nvSpPr>
        <p:spPr bwMode="auto">
          <a:xfrm>
            <a:off x="152400" y="5889625"/>
            <a:ext cx="3824288" cy="854075"/>
          </a:xfrm>
          <a:prstGeom prst="rect">
            <a:avLst/>
          </a:prstGeom>
          <a:noFill/>
          <a:ln w="28575">
            <a:noFill/>
            <a:miter lim="800000"/>
            <a:headEnd/>
            <a:tailEnd/>
          </a:ln>
          <a:effectLst/>
        </p:spPr>
        <p:txBody>
          <a:bodyPr wrap="none">
            <a:spAutoFit/>
          </a:bodyPr>
          <a:lstStyle/>
          <a:p>
            <a:pPr eaLnBrk="0" hangingPunct="0">
              <a:defRPr/>
            </a:pPr>
            <a:r>
              <a:rPr lang="en-US" sz="1000" b="1" baseline="30000" dirty="0">
                <a:solidFill>
                  <a:srgbClr val="FFFFFF"/>
                </a:solidFill>
                <a:effectLst>
                  <a:outerShdw blurRad="38100" dist="38100" dir="2700000" algn="tl">
                    <a:srgbClr val="000000"/>
                  </a:outerShdw>
                </a:effectLst>
                <a:latin typeface="Arial" pitchFamily="34" charset="0"/>
              </a:rPr>
              <a:t>1</a:t>
            </a:r>
            <a:r>
              <a:rPr lang="en-US" sz="1000" b="1" dirty="0">
                <a:solidFill>
                  <a:srgbClr val="FFFFFF"/>
                </a:solidFill>
                <a:effectLst>
                  <a:outerShdw blurRad="38100" dist="38100" dir="2700000" algn="tl">
                    <a:srgbClr val="000000"/>
                  </a:outerShdw>
                </a:effectLst>
                <a:latin typeface="Arial" pitchFamily="34" charset="0"/>
              </a:rPr>
              <a:t> Sieper J et al.</a:t>
            </a:r>
            <a:r>
              <a:rPr lang="en-US" sz="1000" b="1" i="1" dirty="0">
                <a:solidFill>
                  <a:srgbClr val="FFFFFF"/>
                </a:solidFill>
                <a:effectLst>
                  <a:outerShdw blurRad="38100" dist="38100" dir="2700000" algn="tl">
                    <a:srgbClr val="000000"/>
                  </a:outerShdw>
                </a:effectLst>
                <a:latin typeface="Arial" pitchFamily="34" charset="0"/>
              </a:rPr>
              <a:t> Ann Rheum Dis.</a:t>
            </a:r>
            <a:r>
              <a:rPr lang="en-US" sz="1000" b="1" dirty="0">
                <a:solidFill>
                  <a:srgbClr val="FFFFFF"/>
                </a:solidFill>
                <a:effectLst>
                  <a:outerShdw blurRad="38100" dist="38100" dir="2700000" algn="tl">
                    <a:srgbClr val="000000"/>
                  </a:outerShdw>
                </a:effectLst>
                <a:latin typeface="Arial" pitchFamily="34" charset="0"/>
              </a:rPr>
              <a:t> 2002; 61 (suppl 3);iii8-18.</a:t>
            </a:r>
            <a:br>
              <a:rPr lang="en-US" sz="1000" b="1" dirty="0">
                <a:solidFill>
                  <a:srgbClr val="FFFFFF"/>
                </a:solidFill>
                <a:effectLst>
                  <a:outerShdw blurRad="38100" dist="38100" dir="2700000" algn="tl">
                    <a:srgbClr val="000000"/>
                  </a:outerShdw>
                </a:effectLst>
                <a:latin typeface="Arial" pitchFamily="34" charset="0"/>
              </a:rPr>
            </a:br>
            <a:r>
              <a:rPr lang="en-US" sz="1000" b="1" baseline="30000" dirty="0">
                <a:solidFill>
                  <a:srgbClr val="FFFFFF"/>
                </a:solidFill>
                <a:effectLst>
                  <a:outerShdw blurRad="38100" dist="38100" dir="2700000" algn="tl">
                    <a:srgbClr val="000000"/>
                  </a:outerShdw>
                </a:effectLst>
                <a:latin typeface="Arial" pitchFamily="34" charset="0"/>
                <a:cs typeface="Arial" pitchFamily="34" charset="0"/>
              </a:rPr>
              <a:t>2 </a:t>
            </a:r>
            <a:r>
              <a:rPr lang="en-US" sz="1000" b="1" dirty="0">
                <a:solidFill>
                  <a:srgbClr val="FFFFFF"/>
                </a:solidFill>
                <a:effectLst>
                  <a:outerShdw blurRad="38100" dist="38100" dir="2700000" algn="tl">
                    <a:srgbClr val="000000"/>
                  </a:outerShdw>
                </a:effectLst>
                <a:latin typeface="Arial" pitchFamily="34" charset="0"/>
                <a:cs typeface="Arial" pitchFamily="34" charset="0"/>
              </a:rPr>
              <a:t>Lawrence RC., Arthritis Rheum 1998; 41:778-99.  </a:t>
            </a:r>
            <a:br>
              <a:rPr lang="en-US" sz="1000" b="1" dirty="0">
                <a:solidFill>
                  <a:srgbClr val="FFFFFF"/>
                </a:solidFill>
                <a:effectLst>
                  <a:outerShdw blurRad="38100" dist="38100" dir="2700000" algn="tl">
                    <a:srgbClr val="000000"/>
                  </a:outerShdw>
                </a:effectLst>
                <a:latin typeface="Arial" pitchFamily="34" charset="0"/>
                <a:cs typeface="Arial" pitchFamily="34" charset="0"/>
              </a:rPr>
            </a:br>
            <a:r>
              <a:rPr lang="en-US" sz="1000" b="1" baseline="30000" dirty="0">
                <a:solidFill>
                  <a:srgbClr val="FFFFFF"/>
                </a:solidFill>
                <a:effectLst>
                  <a:outerShdw blurRad="38100" dist="38100" dir="2700000" algn="tl">
                    <a:srgbClr val="000000"/>
                  </a:outerShdw>
                </a:effectLst>
                <a:latin typeface="Arial" pitchFamily="34" charset="0"/>
              </a:rPr>
              <a:t>3</a:t>
            </a:r>
            <a:r>
              <a:rPr lang="en-US" sz="1000" b="1" dirty="0">
                <a:solidFill>
                  <a:srgbClr val="FFFFFF"/>
                </a:solidFill>
                <a:effectLst>
                  <a:outerShdw blurRad="38100" dist="38100" dir="2700000" algn="tl">
                    <a:srgbClr val="000000"/>
                  </a:outerShdw>
                </a:effectLst>
                <a:latin typeface="Arial" pitchFamily="34" charset="0"/>
              </a:rPr>
              <a:t> Zink A., et al., </a:t>
            </a:r>
            <a:r>
              <a:rPr lang="en-US" sz="1000" b="1" i="1" dirty="0">
                <a:solidFill>
                  <a:srgbClr val="FFFFFF"/>
                </a:solidFill>
                <a:effectLst>
                  <a:outerShdw blurRad="38100" dist="38100" dir="2700000" algn="tl">
                    <a:srgbClr val="000000"/>
                  </a:outerShdw>
                </a:effectLst>
                <a:latin typeface="Arial" pitchFamily="34" charset="0"/>
              </a:rPr>
              <a:t>J Rheumatol</a:t>
            </a:r>
            <a:r>
              <a:rPr lang="en-US" sz="1000" b="1" dirty="0">
                <a:solidFill>
                  <a:srgbClr val="FFFFFF"/>
                </a:solidFill>
                <a:effectLst>
                  <a:outerShdw blurRad="38100" dist="38100" dir="2700000" algn="tl">
                    <a:srgbClr val="000000"/>
                  </a:outerShdw>
                </a:effectLst>
                <a:latin typeface="Arial" pitchFamily="34" charset="0"/>
              </a:rPr>
              <a:t> 2000; 27:613-22.</a:t>
            </a:r>
            <a:endParaRPr lang="en-US" sz="1000" b="1" baseline="30000" dirty="0">
              <a:solidFill>
                <a:srgbClr val="FFFFFF"/>
              </a:solidFill>
              <a:effectLst>
                <a:outerShdw blurRad="38100" dist="38100" dir="2700000" algn="tl">
                  <a:srgbClr val="000000"/>
                </a:outerShdw>
              </a:effectLst>
              <a:latin typeface="Arial" pitchFamily="34" charset="0"/>
              <a:cs typeface="Arial" pitchFamily="34" charset="0"/>
            </a:endParaRPr>
          </a:p>
          <a:p>
            <a:pPr eaLnBrk="0" hangingPunct="0">
              <a:defRPr/>
            </a:pPr>
            <a:r>
              <a:rPr lang="en-US" sz="1000" b="1" baseline="30000" dirty="0">
                <a:solidFill>
                  <a:srgbClr val="FFFFFF"/>
                </a:solidFill>
                <a:effectLst>
                  <a:outerShdw blurRad="38100" dist="38100" dir="2700000" algn="tl">
                    <a:srgbClr val="000000"/>
                  </a:outerShdw>
                </a:effectLst>
                <a:latin typeface="Arial" pitchFamily="34" charset="0"/>
                <a:cs typeface="Arial" pitchFamily="34" charset="0"/>
              </a:rPr>
              <a:t>4 </a:t>
            </a:r>
            <a:r>
              <a:rPr lang="en-US" sz="1000" b="1" dirty="0">
                <a:solidFill>
                  <a:srgbClr val="FFFFFF"/>
                </a:solidFill>
                <a:effectLst>
                  <a:outerShdw blurRad="38100" dist="38100" dir="2700000" algn="tl">
                    <a:srgbClr val="000000"/>
                  </a:outerShdw>
                </a:effectLst>
                <a:latin typeface="Arial" pitchFamily="34" charset="0"/>
                <a:cs typeface="Arial" pitchFamily="34" charset="0"/>
              </a:rPr>
              <a:t>Boonen A. </a:t>
            </a:r>
            <a:r>
              <a:rPr lang="en-US" sz="1000" b="1" i="1" dirty="0">
                <a:solidFill>
                  <a:srgbClr val="FFFFFF"/>
                </a:solidFill>
                <a:effectLst>
                  <a:outerShdw blurRad="38100" dist="38100" dir="2700000" algn="tl">
                    <a:srgbClr val="000000"/>
                  </a:outerShdw>
                </a:effectLst>
                <a:latin typeface="Arial" pitchFamily="34" charset="0"/>
                <a:cs typeface="Arial" pitchFamily="34" charset="0"/>
              </a:rPr>
              <a:t>Clin Exp Rheumatol</a:t>
            </a:r>
            <a:r>
              <a:rPr lang="en-US" sz="1000" b="1" dirty="0">
                <a:solidFill>
                  <a:srgbClr val="FFFFFF"/>
                </a:solidFill>
                <a:effectLst>
                  <a:outerShdw blurRad="38100" dist="38100" dir="2700000" algn="tl">
                    <a:srgbClr val="000000"/>
                  </a:outerShdw>
                </a:effectLst>
                <a:latin typeface="Arial" pitchFamily="34" charset="0"/>
                <a:cs typeface="Arial" pitchFamily="34" charset="0"/>
              </a:rPr>
              <a:t>. 2002;20(suppl 28):S23-S26.</a:t>
            </a:r>
          </a:p>
          <a:p>
            <a:pPr eaLnBrk="0" hangingPunct="0">
              <a:defRPr/>
            </a:pPr>
            <a:r>
              <a:rPr lang="en-US" sz="1000" b="1" baseline="30000" dirty="0">
                <a:solidFill>
                  <a:srgbClr val="FFFFFF"/>
                </a:solidFill>
                <a:effectLst>
                  <a:outerShdw blurRad="38100" dist="38100" dir="2700000" algn="tl">
                    <a:srgbClr val="000000"/>
                  </a:outerShdw>
                </a:effectLst>
                <a:latin typeface="Arial" pitchFamily="34" charset="0"/>
              </a:rPr>
              <a:t>5</a:t>
            </a:r>
            <a:r>
              <a:rPr lang="en-US" sz="1000" b="1" dirty="0">
                <a:solidFill>
                  <a:srgbClr val="FFFFFF"/>
                </a:solidFill>
                <a:effectLst>
                  <a:outerShdw blurRad="38100" dist="38100" dir="2700000" algn="tl">
                    <a:srgbClr val="000000"/>
                  </a:outerShdw>
                </a:effectLst>
                <a:latin typeface="Arial" pitchFamily="34" charset="0"/>
              </a:rPr>
              <a:t> Gran JT, et al. </a:t>
            </a:r>
            <a:r>
              <a:rPr lang="en-US" sz="1000" b="1" i="1" dirty="0">
                <a:solidFill>
                  <a:srgbClr val="FFFFFF"/>
                </a:solidFill>
                <a:effectLst>
                  <a:outerShdw blurRad="38100" dist="38100" dir="2700000" algn="tl">
                    <a:srgbClr val="000000"/>
                  </a:outerShdw>
                </a:effectLst>
                <a:latin typeface="Arial" pitchFamily="34" charset="0"/>
              </a:rPr>
              <a:t>Br J Rheumatol</a:t>
            </a:r>
            <a:r>
              <a:rPr lang="en-US" sz="1000" b="1" dirty="0">
                <a:solidFill>
                  <a:srgbClr val="FFFFFF"/>
                </a:solidFill>
                <a:effectLst>
                  <a:outerShdw blurRad="38100" dist="38100" dir="2700000" algn="tl">
                    <a:srgbClr val="000000"/>
                  </a:outerShdw>
                </a:effectLst>
                <a:latin typeface="Arial" pitchFamily="34" charset="0"/>
              </a:rPr>
              <a:t>. 1997;36:766-771.</a:t>
            </a:r>
          </a:p>
        </p:txBody>
      </p:sp>
      <p:sp>
        <p:nvSpPr>
          <p:cNvPr id="292872" name="Text Box 1032"/>
          <p:cNvSpPr txBox="1">
            <a:spLocks noChangeArrowheads="1"/>
          </p:cNvSpPr>
          <p:nvPr/>
        </p:nvSpPr>
        <p:spPr bwMode="auto">
          <a:xfrm>
            <a:off x="698500" y="6016625"/>
            <a:ext cx="8445500" cy="701675"/>
          </a:xfrm>
          <a:prstGeom prst="rect">
            <a:avLst/>
          </a:prstGeom>
          <a:noFill/>
          <a:ln w="9525">
            <a:noFill/>
            <a:miter lim="800000"/>
            <a:headEnd/>
            <a:tailEnd/>
          </a:ln>
          <a:effectLst/>
        </p:spPr>
        <p:txBody>
          <a:bodyPr>
            <a:spAutoFit/>
          </a:bodyPr>
          <a:lstStyle/>
          <a:p>
            <a:pPr marL="457200" indent="-457200" algn="r" eaLnBrk="0" hangingPunct="0">
              <a:defRPr/>
            </a:pPr>
            <a:r>
              <a:rPr lang="en-US" sz="1000" b="1" baseline="30000" dirty="0">
                <a:solidFill>
                  <a:srgbClr val="FFFFFF"/>
                </a:solidFill>
                <a:effectLst>
                  <a:outerShdw blurRad="38100" dist="38100" dir="2700000" algn="tl">
                    <a:srgbClr val="000000"/>
                  </a:outerShdw>
                </a:effectLst>
                <a:latin typeface="Arial" pitchFamily="34" charset="0"/>
              </a:rPr>
              <a:t>6</a:t>
            </a:r>
            <a:r>
              <a:rPr lang="en-US" sz="1000" b="1" dirty="0">
                <a:solidFill>
                  <a:srgbClr val="FFFFFF"/>
                </a:solidFill>
                <a:effectLst>
                  <a:outerShdw blurRad="38100" dist="38100" dir="2700000" algn="tl">
                    <a:srgbClr val="000000"/>
                  </a:outerShdw>
                </a:effectLst>
                <a:latin typeface="Arial" pitchFamily="34" charset="0"/>
              </a:rPr>
              <a:t> Wolfe F., et al. Arthritis Rheum. 1994 Apr;37(4):481-94. </a:t>
            </a:r>
          </a:p>
          <a:p>
            <a:pPr marL="457200" indent="-457200" algn="r" eaLnBrk="0" hangingPunct="0">
              <a:defRPr/>
            </a:pPr>
            <a:r>
              <a:rPr lang="en-US" sz="1000" b="1" baseline="30000" dirty="0">
                <a:solidFill>
                  <a:srgbClr val="FFFFFF"/>
                </a:solidFill>
                <a:effectLst>
                  <a:outerShdw blurRad="38100" dist="38100" dir="2700000" algn="tl">
                    <a:srgbClr val="000000"/>
                  </a:outerShdw>
                </a:effectLst>
                <a:latin typeface="Arial" pitchFamily="34" charset="0"/>
              </a:rPr>
              <a:t> 7</a:t>
            </a:r>
            <a:r>
              <a:rPr lang="en-US" sz="1000" b="1" dirty="0">
                <a:solidFill>
                  <a:srgbClr val="FFFFFF"/>
                </a:solidFill>
                <a:effectLst>
                  <a:outerShdw blurRad="38100" dist="38100" dir="2700000" algn="tl">
                    <a:srgbClr val="000000"/>
                  </a:outerShdw>
                </a:effectLst>
                <a:latin typeface="Arial" pitchFamily="34" charset="0"/>
              </a:rPr>
              <a:t> Myllykangas-Luosujarvi R, et al. </a:t>
            </a:r>
            <a:r>
              <a:rPr lang="en-US" sz="1000" b="1" i="1" dirty="0">
                <a:solidFill>
                  <a:srgbClr val="FFFFFF"/>
                </a:solidFill>
                <a:effectLst>
                  <a:outerShdw blurRad="38100" dist="38100" dir="2700000" algn="tl">
                    <a:srgbClr val="000000"/>
                  </a:outerShdw>
                </a:effectLst>
                <a:latin typeface="Arial" pitchFamily="34" charset="0"/>
              </a:rPr>
              <a:t>Br J Rheumatol.</a:t>
            </a:r>
            <a:r>
              <a:rPr lang="en-US" sz="1000" b="1" dirty="0">
                <a:solidFill>
                  <a:srgbClr val="FFFFFF"/>
                </a:solidFill>
                <a:effectLst>
                  <a:outerShdw blurRad="38100" dist="38100" dir="2700000" algn="tl">
                    <a:srgbClr val="000000"/>
                  </a:outerShdw>
                </a:effectLst>
                <a:latin typeface="Arial" pitchFamily="34" charset="0"/>
              </a:rPr>
              <a:t> 1998;37:688-690.</a:t>
            </a:r>
          </a:p>
          <a:p>
            <a:pPr marL="457200" indent="-457200" algn="r" eaLnBrk="0" hangingPunct="0">
              <a:defRPr/>
            </a:pPr>
            <a:r>
              <a:rPr lang="en-US" sz="1000" b="1" baseline="30000" dirty="0">
                <a:solidFill>
                  <a:srgbClr val="FFFFFF"/>
                </a:solidFill>
                <a:effectLst>
                  <a:outerShdw blurRad="38100" dist="38100" dir="2700000" algn="tl">
                    <a:srgbClr val="000000"/>
                  </a:outerShdw>
                </a:effectLst>
                <a:latin typeface="Arial" pitchFamily="34" charset="0"/>
              </a:rPr>
              <a:t> 8</a:t>
            </a:r>
            <a:r>
              <a:rPr lang="en-US" sz="1000" b="1" dirty="0">
                <a:solidFill>
                  <a:srgbClr val="FFFFFF"/>
                </a:solidFill>
                <a:effectLst>
                  <a:outerShdw blurRad="38100" dist="38100" dir="2700000" algn="tl">
                    <a:srgbClr val="000000"/>
                  </a:outerShdw>
                </a:effectLst>
                <a:latin typeface="Arial" pitchFamily="34" charset="0"/>
              </a:rPr>
              <a:t> Khan MA, et al. </a:t>
            </a:r>
            <a:r>
              <a:rPr lang="en-US" sz="1000" b="1" i="1" dirty="0">
                <a:solidFill>
                  <a:srgbClr val="FFFFFF"/>
                </a:solidFill>
                <a:effectLst>
                  <a:outerShdw blurRad="38100" dist="38100" dir="2700000" algn="tl">
                    <a:srgbClr val="000000"/>
                  </a:outerShdw>
                </a:effectLst>
                <a:latin typeface="Arial" pitchFamily="34" charset="0"/>
              </a:rPr>
              <a:t>J Rheumatol.</a:t>
            </a:r>
            <a:r>
              <a:rPr lang="en-US" sz="1000" b="1" dirty="0">
                <a:solidFill>
                  <a:srgbClr val="FFFFFF"/>
                </a:solidFill>
                <a:effectLst>
                  <a:outerShdw blurRad="38100" dist="38100" dir="2700000" algn="tl">
                    <a:srgbClr val="000000"/>
                  </a:outerShdw>
                </a:effectLst>
                <a:latin typeface="Arial" pitchFamily="34" charset="0"/>
              </a:rPr>
              <a:t> 1981;8:86-90.</a:t>
            </a:r>
          </a:p>
          <a:p>
            <a:pPr marL="457200" indent="-457200" algn="r" eaLnBrk="0" hangingPunct="0">
              <a:defRPr/>
            </a:pPr>
            <a:r>
              <a:rPr lang="en-US" sz="1000" b="1" baseline="30000" dirty="0">
                <a:solidFill>
                  <a:srgbClr val="FFFFFF"/>
                </a:solidFill>
                <a:effectLst>
                  <a:outerShdw blurRad="38100" dist="38100" dir="2700000" algn="tl">
                    <a:srgbClr val="000000"/>
                  </a:outerShdw>
                </a:effectLst>
                <a:latin typeface="Arial" pitchFamily="34" charset="0"/>
              </a:rPr>
              <a:t>9</a:t>
            </a:r>
            <a:r>
              <a:rPr lang="en-US" sz="1000" b="1" dirty="0">
                <a:solidFill>
                  <a:srgbClr val="FFFFFF"/>
                </a:solidFill>
                <a:effectLst>
                  <a:outerShdw blurRad="38100" dist="38100" dir="2700000" algn="tl">
                    <a:srgbClr val="000000"/>
                  </a:outerShdw>
                </a:effectLst>
                <a:latin typeface="Arial" pitchFamily="34" charset="0"/>
              </a:rPr>
              <a:t> Braun J., Pincus T., Clin Exp Rheumatol. 2002; 20(6 Suppl 28):S16-22.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28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28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2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0" grpId="0" autoUpdateAnimBg="0"/>
      <p:bldP spid="292868" grpId="0" autoUpdateAnimBg="0"/>
      <p:bldP spid="29286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5" name="Rectangle 9"/>
          <p:cNvSpPr>
            <a:spLocks noGrp="1" noChangeArrowheads="1"/>
          </p:cNvSpPr>
          <p:nvPr>
            <p:ph type="title"/>
          </p:nvPr>
        </p:nvSpPr>
        <p:spPr/>
        <p:txBody>
          <a:bodyPr/>
          <a:lstStyle/>
          <a:p>
            <a:pPr>
              <a:defRPr/>
            </a:pPr>
            <a:r>
              <a:rPr lang="en-US" dirty="0"/>
              <a:t>Epidemiology of AS</a:t>
            </a:r>
          </a:p>
        </p:txBody>
      </p:sp>
      <p:sp>
        <p:nvSpPr>
          <p:cNvPr id="224259" name="Rectangle 10"/>
          <p:cNvSpPr>
            <a:spLocks noGrp="1" noChangeArrowheads="1"/>
          </p:cNvSpPr>
          <p:nvPr>
            <p:ph type="body" idx="1"/>
          </p:nvPr>
        </p:nvSpPr>
        <p:spPr>
          <a:xfrm>
            <a:off x="536575" y="1628775"/>
            <a:ext cx="8045450" cy="3490186"/>
          </a:xfrm>
        </p:spPr>
        <p:txBody>
          <a:bodyPr/>
          <a:lstStyle/>
          <a:p>
            <a:r>
              <a:rPr lang="en-US" sz="2800" dirty="0" smtClean="0"/>
              <a:t>The incidence of AS may be underestimated due to unreported cases</a:t>
            </a:r>
            <a:r>
              <a:rPr lang="en-US" sz="2800" baseline="30000" dirty="0" smtClean="0"/>
              <a:t>1</a:t>
            </a:r>
            <a:r>
              <a:rPr lang="en-US" sz="2800" dirty="0" smtClean="0"/>
              <a:t> </a:t>
            </a:r>
          </a:p>
          <a:p>
            <a:r>
              <a:rPr lang="en-US" sz="2800" dirty="0" smtClean="0"/>
              <a:t>HLA-B27 gene is associated with AS</a:t>
            </a:r>
            <a:r>
              <a:rPr lang="en-US" sz="2800" baseline="30000" dirty="0" smtClean="0"/>
              <a:t>6</a:t>
            </a:r>
          </a:p>
          <a:p>
            <a:r>
              <a:rPr lang="en-US" sz="2800" dirty="0" smtClean="0"/>
              <a:t>Age of onset typically between 15 and 35 years</a:t>
            </a:r>
            <a:r>
              <a:rPr lang="en-US" sz="2800" baseline="30000" dirty="0" smtClean="0"/>
              <a:t>1,2,3</a:t>
            </a:r>
          </a:p>
          <a:p>
            <a:r>
              <a:rPr lang="en-US" sz="2800" dirty="0" smtClean="0"/>
              <a:t>2-3 times more frequent in men than in women</a:t>
            </a:r>
            <a:r>
              <a:rPr lang="en-US" sz="2800" baseline="30000" dirty="0" smtClean="0"/>
              <a:t>6</a:t>
            </a:r>
          </a:p>
        </p:txBody>
      </p:sp>
      <p:sp>
        <p:nvSpPr>
          <p:cNvPr id="224260" name="Rectangle 4"/>
          <p:cNvSpPr>
            <a:spLocks noChangeArrowheads="1"/>
          </p:cNvSpPr>
          <p:nvPr/>
        </p:nvSpPr>
        <p:spPr bwMode="auto">
          <a:xfrm>
            <a:off x="317500" y="6245225"/>
            <a:ext cx="8534400" cy="522288"/>
          </a:xfrm>
          <a:prstGeom prst="rect">
            <a:avLst/>
          </a:prstGeom>
          <a:noFill/>
          <a:ln w="9525">
            <a:noFill/>
            <a:miter lim="800000"/>
            <a:headEnd/>
            <a:tailEnd/>
          </a:ln>
        </p:spPr>
        <p:txBody>
          <a:bodyPr>
            <a:spAutoFit/>
          </a:bodyPr>
          <a:lstStyle/>
          <a:p>
            <a:pPr eaLnBrk="0" hangingPunct="0"/>
            <a:r>
              <a:rPr lang="en-US" sz="1400" b="1" baseline="30000">
                <a:solidFill>
                  <a:srgbClr val="FFFFFF"/>
                </a:solidFill>
                <a:latin typeface="Arial" pitchFamily="34" charset="0"/>
              </a:rPr>
              <a:t>1</a:t>
            </a:r>
            <a:r>
              <a:rPr lang="en-US" sz="1400" b="1">
                <a:solidFill>
                  <a:srgbClr val="FFFFFF"/>
                </a:solidFill>
                <a:latin typeface="Arial" pitchFamily="34" charset="0"/>
              </a:rPr>
              <a:t>The Spondylitis Association of America. Available at: www.spondylitis.org. Accessed December 2,2004. 61(suppl 3);iii8</a:t>
            </a:r>
            <a:r>
              <a:rPr lang="en-US" sz="1400" b="1">
                <a:solidFill>
                  <a:srgbClr val="FFFFFF"/>
                </a:solidFill>
                <a:latin typeface="Arial" pitchFamily="34" charset="0"/>
                <a:cs typeface="Arial" pitchFamily="34" charset="0"/>
              </a:rPr>
              <a:t>–</a:t>
            </a:r>
            <a:r>
              <a:rPr lang="en-US" sz="1400" b="1">
                <a:solidFill>
                  <a:srgbClr val="FFFFFF"/>
                </a:solidFill>
                <a:latin typeface="Arial" pitchFamily="34" charset="0"/>
              </a:rPr>
              <a:t>18.</a:t>
            </a:r>
            <a:r>
              <a:rPr lang="en-US" sz="1400" b="1">
                <a:solidFill>
                  <a:srgbClr val="FFFFFF"/>
                </a:solidFill>
                <a:latin typeface="Arial" pitchFamily="34" charset="0"/>
                <a:cs typeface="Arial" pitchFamily="34" charset="0"/>
              </a:rPr>
              <a:t> </a:t>
            </a:r>
            <a:r>
              <a:rPr lang="en-US" sz="1400" b="1" baseline="30000">
                <a:solidFill>
                  <a:srgbClr val="FFFFFF"/>
                </a:solidFill>
                <a:latin typeface="Arial" pitchFamily="34" charset="0"/>
                <a:cs typeface="Arial" pitchFamily="34" charset="0"/>
              </a:rPr>
              <a:t>6</a:t>
            </a:r>
            <a:r>
              <a:rPr lang="en-US" sz="1400" b="1">
                <a:solidFill>
                  <a:srgbClr val="FFFFFF"/>
                </a:solidFill>
                <a:latin typeface="Arial" pitchFamily="34" charset="0"/>
                <a:cs typeface="Arial" pitchFamily="34" charset="0"/>
              </a:rPr>
              <a:t>Khan MA. </a:t>
            </a:r>
            <a:r>
              <a:rPr lang="en-US" sz="1400" b="1" i="1">
                <a:solidFill>
                  <a:srgbClr val="FFFFFF"/>
                </a:solidFill>
                <a:latin typeface="Arial" pitchFamily="34" charset="0"/>
                <a:cs typeface="Arial" pitchFamily="34" charset="0"/>
              </a:rPr>
              <a:t>Ann Intern Med.</a:t>
            </a:r>
            <a:r>
              <a:rPr lang="en-US" sz="1400" b="1">
                <a:solidFill>
                  <a:srgbClr val="FFFFFF"/>
                </a:solidFill>
                <a:latin typeface="Arial" pitchFamily="34" charset="0"/>
                <a:cs typeface="Arial" pitchFamily="34" charset="0"/>
              </a:rPr>
              <a:t> 2002;136:896–907.</a:t>
            </a:r>
          </a:p>
        </p:txBody>
      </p:sp>
      <p:grpSp>
        <p:nvGrpSpPr>
          <p:cNvPr id="224261" name="Group 5"/>
          <p:cNvGrpSpPr>
            <a:grpSpLocks/>
          </p:cNvGrpSpPr>
          <p:nvPr/>
        </p:nvGrpSpPr>
        <p:grpSpPr bwMode="auto">
          <a:xfrm>
            <a:off x="312738" y="1187450"/>
            <a:ext cx="8831262" cy="77788"/>
            <a:chOff x="222" y="688"/>
            <a:chExt cx="6258" cy="49"/>
          </a:xfrm>
        </p:grpSpPr>
        <p:sp>
          <p:nvSpPr>
            <p:cNvPr id="224262" name="Rectangle 6"/>
            <p:cNvSpPr>
              <a:spLocks noChangeArrowheads="1"/>
            </p:cNvSpPr>
            <p:nvPr/>
          </p:nvSpPr>
          <p:spPr bwMode="auto">
            <a:xfrm>
              <a:off x="982" y="688"/>
              <a:ext cx="2993" cy="49"/>
            </a:xfrm>
            <a:prstGeom prst="rect">
              <a:avLst/>
            </a:prstGeom>
            <a:gradFill rotWithShape="0">
              <a:gsLst>
                <a:gs pos="0">
                  <a:srgbClr val="6699FF"/>
                </a:gs>
                <a:gs pos="100000">
                  <a:srgbClr val="0033CC"/>
                </a:gs>
              </a:gsLst>
              <a:lin ang="0" scaled="1"/>
            </a:gradFill>
            <a:ln w="9525">
              <a:noFill/>
              <a:miter lim="800000"/>
              <a:headEnd/>
              <a:tailEnd/>
            </a:ln>
          </p:spPr>
          <p:txBody>
            <a:bodyPr wrap="none" anchor="ctr"/>
            <a:lstStyle/>
            <a:p>
              <a:pPr eaLnBrk="0" hangingPunct="0"/>
              <a:endParaRPr lang="en-US">
                <a:solidFill>
                  <a:srgbClr val="FFFFFF"/>
                </a:solidFill>
              </a:endParaRPr>
            </a:p>
          </p:txBody>
        </p:sp>
        <p:sp>
          <p:nvSpPr>
            <p:cNvPr id="224263" name="Rectangle 7"/>
            <p:cNvSpPr>
              <a:spLocks noChangeArrowheads="1"/>
            </p:cNvSpPr>
            <p:nvPr/>
          </p:nvSpPr>
          <p:spPr bwMode="auto">
            <a:xfrm>
              <a:off x="222" y="688"/>
              <a:ext cx="773" cy="49"/>
            </a:xfrm>
            <a:prstGeom prst="rect">
              <a:avLst/>
            </a:prstGeom>
            <a:gradFill rotWithShape="0">
              <a:gsLst>
                <a:gs pos="0">
                  <a:srgbClr val="0033CC"/>
                </a:gs>
                <a:gs pos="100000">
                  <a:srgbClr val="6699FF"/>
                </a:gs>
              </a:gsLst>
              <a:lin ang="0" scaled="1"/>
            </a:gradFill>
            <a:ln w="9525">
              <a:noFill/>
              <a:miter lim="800000"/>
              <a:headEnd/>
              <a:tailEnd/>
            </a:ln>
          </p:spPr>
          <p:txBody>
            <a:bodyPr wrap="none" anchor="ctr"/>
            <a:lstStyle/>
            <a:p>
              <a:pPr eaLnBrk="0" hangingPunct="0"/>
              <a:endParaRPr lang="en-US">
                <a:solidFill>
                  <a:srgbClr val="FFFFFF"/>
                </a:solidFill>
              </a:endParaRPr>
            </a:p>
          </p:txBody>
        </p:sp>
        <p:sp>
          <p:nvSpPr>
            <p:cNvPr id="224264" name="Rectangle 8"/>
            <p:cNvSpPr>
              <a:spLocks noChangeArrowheads="1"/>
            </p:cNvSpPr>
            <p:nvPr/>
          </p:nvSpPr>
          <p:spPr bwMode="auto">
            <a:xfrm>
              <a:off x="3958" y="688"/>
              <a:ext cx="2522" cy="47"/>
            </a:xfrm>
            <a:prstGeom prst="rect">
              <a:avLst/>
            </a:prstGeom>
            <a:solidFill>
              <a:srgbClr val="0033CC"/>
            </a:solidFill>
            <a:ln w="9525">
              <a:noFill/>
              <a:miter lim="800000"/>
              <a:headEnd/>
              <a:tailEnd/>
            </a:ln>
          </p:spPr>
          <p:txBody>
            <a:bodyPr wrap="none" anchor="ctr"/>
            <a:lstStyle/>
            <a:p>
              <a:pPr eaLnBrk="0" hangingPunct="0"/>
              <a:endParaRPr lang="en-US">
                <a:solidFill>
                  <a:srgbClr val="FFFFFF"/>
                </a:solidFill>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77825" y="803275"/>
            <a:ext cx="8229600" cy="498475"/>
          </a:xfrm>
          <a:prstGeom prst="rect">
            <a:avLst/>
          </a:prstGeom>
        </p:spPr>
        <p:txBody>
          <a:bodyPr/>
          <a:lstStyle/>
          <a:p>
            <a:pPr eaLnBrk="0" hangingPunct="0">
              <a:lnSpc>
                <a:spcPct val="90000"/>
              </a:lnSpc>
              <a:defRPr/>
            </a:pPr>
            <a:r>
              <a:rPr lang="en-US" sz="3600" b="1" dirty="0" err="1">
                <a:solidFill>
                  <a:srgbClr val="FFFF00"/>
                </a:solidFill>
                <a:effectLst>
                  <a:outerShdw blurRad="38100" dist="38100" dir="2700000" algn="tl">
                    <a:srgbClr val="000000"/>
                  </a:outerShdw>
                </a:effectLst>
                <a:latin typeface="Times New Roman" pitchFamily="18" charset="0"/>
              </a:rPr>
              <a:t>SpA</a:t>
            </a:r>
            <a:r>
              <a:rPr lang="en-US" sz="3600" b="1" dirty="0">
                <a:solidFill>
                  <a:srgbClr val="FFFF00"/>
                </a:solidFill>
                <a:effectLst>
                  <a:outerShdw blurRad="38100" dist="38100" dir="2700000" algn="tl">
                    <a:srgbClr val="000000"/>
                  </a:outerShdw>
                </a:effectLst>
                <a:latin typeface="Times New Roman" pitchFamily="18" charset="0"/>
              </a:rPr>
              <a:t> and HLA-B27</a:t>
            </a:r>
          </a:p>
        </p:txBody>
      </p:sp>
      <p:graphicFrame>
        <p:nvGraphicFramePr>
          <p:cNvPr id="9" name="Group 3"/>
          <p:cNvGraphicFramePr>
            <a:graphicFrameLocks/>
          </p:cNvGraphicFramePr>
          <p:nvPr/>
        </p:nvGraphicFramePr>
        <p:xfrm>
          <a:off x="703263" y="1798638"/>
          <a:ext cx="5957902" cy="4289948"/>
        </p:xfrm>
        <a:graphic>
          <a:graphicData uri="http://schemas.openxmlformats.org/drawingml/2006/table">
            <a:tbl>
              <a:tblPr/>
              <a:tblGrid>
                <a:gridCol w="4371879"/>
                <a:gridCol w="1586023"/>
              </a:tblGrid>
              <a:tr h="431800">
                <a:tc>
                  <a:txBody>
                    <a:bodyPr/>
                    <a:lstStyle/>
                    <a:p>
                      <a:pPr marL="0" marR="0" lvl="0" indent="0" algn="l"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Approximate Prevalence of </a:t>
                      </a:r>
                      <a:r>
                        <a:rPr kumimoji="0" lang="en-US" sz="1600" b="1" i="0" u="none" strike="noStrike" cap="none" normalizeH="0" baseline="0" dirty="0" err="1" smtClean="0">
                          <a:ln>
                            <a:noFill/>
                          </a:ln>
                          <a:solidFill>
                            <a:schemeClr val="tx1"/>
                          </a:solidFill>
                          <a:effectLst/>
                          <a:latin typeface="Arial" pitchFamily="34" charset="0"/>
                        </a:rPr>
                        <a:t>HLA-B27</a:t>
                      </a:r>
                      <a:r>
                        <a:rPr kumimoji="0" lang="en-US" sz="1600" b="1"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31800">
                <a:tc>
                  <a:txBody>
                    <a:bodyPr/>
                    <a:lstStyle/>
                    <a:p>
                      <a:pPr marL="0" marR="0" lvl="0" indent="0" algn="l"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AS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31800">
                <a:tc>
                  <a:txBody>
                    <a:bodyPr/>
                    <a:lstStyle/>
                    <a:p>
                      <a:pPr marL="0" marR="0" lvl="0" indent="0" algn="l"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Reactive arthritis (</a:t>
                      </a:r>
                      <a:r>
                        <a:rPr kumimoji="0" lang="en-US" sz="1600" b="1" i="0" u="none" strike="noStrike" cap="none" normalizeH="0" baseline="0" dirty="0" err="1" smtClean="0">
                          <a:ln>
                            <a:noFill/>
                          </a:ln>
                          <a:solidFill>
                            <a:schemeClr val="tx1"/>
                          </a:solidFill>
                          <a:effectLst/>
                          <a:latin typeface="Arial" pitchFamily="34" charset="0"/>
                        </a:rPr>
                        <a:t>ReA</a:t>
                      </a:r>
                      <a:r>
                        <a:rPr kumimoji="0" lang="en-US" sz="1600" b="1"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40-80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30213">
                <a:tc>
                  <a:txBody>
                    <a:bodyPr/>
                    <a:lstStyle/>
                    <a:p>
                      <a:pPr marL="0" marR="0" lvl="0" indent="0" algn="l"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Juvenile </a:t>
                      </a:r>
                      <a:r>
                        <a:rPr kumimoji="0" lang="en-US" sz="1600" b="1" i="0" u="none" strike="noStrike" cap="none" normalizeH="0" baseline="0" dirty="0" err="1" smtClean="0">
                          <a:ln>
                            <a:noFill/>
                          </a:ln>
                          <a:solidFill>
                            <a:schemeClr val="tx1"/>
                          </a:solidFill>
                          <a:effectLst/>
                          <a:latin typeface="Arial" pitchFamily="34" charset="0"/>
                        </a:rPr>
                        <a:t>spondyloarthropathy</a:t>
                      </a:r>
                      <a:endParaRPr kumimoji="0" lang="en-US" sz="16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65138">
                <a:tc>
                  <a:txBody>
                    <a:bodyPr/>
                    <a:lstStyle/>
                    <a:p>
                      <a:pPr marL="0" marR="0" lvl="0" indent="0" algn="l"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err="1" smtClean="0">
                          <a:ln>
                            <a:noFill/>
                          </a:ln>
                          <a:solidFill>
                            <a:schemeClr val="tx1"/>
                          </a:solidFill>
                          <a:effectLst/>
                          <a:latin typeface="Arial" pitchFamily="34" charset="0"/>
                        </a:rPr>
                        <a:t>Enteropathic</a:t>
                      </a:r>
                      <a:r>
                        <a:rPr kumimoji="0" lang="en-US" sz="1600" b="1" i="0" u="none" strike="noStrike" cap="none" normalizeH="0" baseline="0" dirty="0" smtClean="0">
                          <a:ln>
                            <a:noFill/>
                          </a:ln>
                          <a:solidFill>
                            <a:schemeClr val="tx1"/>
                          </a:solidFill>
                          <a:effectLst/>
                          <a:latin typeface="Arial" pitchFamily="34" charset="0"/>
                        </a:rPr>
                        <a:t> </a:t>
                      </a:r>
                      <a:r>
                        <a:rPr kumimoji="0" lang="en-US" sz="1600" b="1" i="0" u="none" strike="noStrike" cap="none" normalizeH="0" baseline="0" dirty="0" err="1" smtClean="0">
                          <a:ln>
                            <a:noFill/>
                          </a:ln>
                          <a:solidFill>
                            <a:schemeClr val="tx1"/>
                          </a:solidFill>
                          <a:effectLst/>
                          <a:latin typeface="Arial" pitchFamily="34" charset="0"/>
                        </a:rPr>
                        <a:t>spondyloarthropathy</a:t>
                      </a:r>
                      <a:endParaRPr kumimoji="0" lang="en-US" sz="16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35-75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31800">
                <a:tc>
                  <a:txBody>
                    <a:bodyPr/>
                    <a:lstStyle/>
                    <a:p>
                      <a:pPr marL="0" marR="0" lvl="0" indent="0" algn="l"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Psoriatic arthritis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40-50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55613">
                <a:tc>
                  <a:txBody>
                    <a:bodyPr/>
                    <a:lstStyle/>
                    <a:p>
                      <a:pPr marL="0" marR="0" lvl="0" indent="0" algn="l"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Undifferentiated </a:t>
                      </a:r>
                      <a:r>
                        <a:rPr kumimoji="0" lang="en-US" sz="1600" b="1" i="0" u="none" strike="noStrike" cap="none" normalizeH="0" baseline="0" dirty="0" err="1" smtClean="0">
                          <a:ln>
                            <a:noFill/>
                          </a:ln>
                          <a:solidFill>
                            <a:schemeClr val="tx1"/>
                          </a:solidFill>
                          <a:effectLst/>
                          <a:latin typeface="Arial" pitchFamily="34" charset="0"/>
                        </a:rPr>
                        <a:t>spondyloarthropathy</a:t>
                      </a:r>
                      <a:endParaRPr kumimoji="0" lang="en-US" sz="16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31800">
                <a:tc>
                  <a:txBody>
                    <a:bodyPr/>
                    <a:lstStyle/>
                    <a:p>
                      <a:pPr marL="0" marR="0" lvl="0" indent="0" algn="l"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Acute anterior </a:t>
                      </a:r>
                      <a:r>
                        <a:rPr kumimoji="0" lang="en-US" sz="1600" b="1" i="0" u="none" strike="noStrike" cap="none" normalizeH="0" baseline="0" dirty="0" err="1" smtClean="0">
                          <a:ln>
                            <a:noFill/>
                          </a:ln>
                          <a:solidFill>
                            <a:schemeClr val="tx1"/>
                          </a:solidFill>
                          <a:effectLst/>
                          <a:latin typeface="Arial" pitchFamily="34" charset="0"/>
                        </a:rPr>
                        <a:t>uveitis</a:t>
                      </a:r>
                      <a:endParaRPr kumimoji="0" lang="en-US" sz="16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61976">
                <a:tc>
                  <a:txBody>
                    <a:bodyPr/>
                    <a:lstStyle/>
                    <a:p>
                      <a:pPr marL="0" marR="0" lvl="0" indent="0" algn="l"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Aortic incompetence with heart block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6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0" name="Text Box 44"/>
          <p:cNvSpPr txBox="1">
            <a:spLocks noChangeArrowheads="1"/>
          </p:cNvSpPr>
          <p:nvPr/>
        </p:nvSpPr>
        <p:spPr bwMode="auto">
          <a:xfrm>
            <a:off x="4060825" y="6588125"/>
            <a:ext cx="5118100" cy="304800"/>
          </a:xfrm>
          <a:prstGeom prst="rect">
            <a:avLst/>
          </a:prstGeom>
          <a:noFill/>
          <a:ln w="9525">
            <a:noFill/>
            <a:miter lim="800000"/>
            <a:headEnd/>
            <a:tailEnd/>
          </a:ln>
        </p:spPr>
        <p:txBody>
          <a:bodyPr>
            <a:spAutoFit/>
          </a:bodyPr>
          <a:lstStyle/>
          <a:p>
            <a:pPr algn="r" eaLnBrk="0" hangingPunct="0">
              <a:spcBef>
                <a:spcPct val="50000"/>
              </a:spcBef>
              <a:defRPr/>
            </a:pPr>
            <a:r>
              <a:rPr lang="en-US" sz="1400" b="1" dirty="0">
                <a:solidFill>
                  <a:srgbClr val="FFFFFF"/>
                </a:solidFill>
                <a:latin typeface="Arial"/>
              </a:rPr>
              <a:t>Khan MA. Ann Intern Med 2002;136(12):896-907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53"/>
          <p:cNvSpPr txBox="1">
            <a:spLocks noChangeArrowheads="1"/>
          </p:cNvSpPr>
          <p:nvPr/>
        </p:nvSpPr>
        <p:spPr>
          <a:xfrm>
            <a:off x="401638" y="808038"/>
            <a:ext cx="8337550" cy="498475"/>
          </a:xfrm>
          <a:prstGeom prst="rect">
            <a:avLst/>
          </a:prstGeom>
        </p:spPr>
        <p:txBody>
          <a:bodyPr/>
          <a:lstStyle/>
          <a:p>
            <a:pPr>
              <a:lnSpc>
                <a:spcPct val="90000"/>
              </a:lnSpc>
              <a:defRPr/>
            </a:pPr>
            <a:r>
              <a:rPr lang="en-US" sz="3600" b="1" dirty="0">
                <a:solidFill>
                  <a:srgbClr val="FFFF00"/>
                </a:solidFill>
                <a:effectLst>
                  <a:outerShdw blurRad="38100" dist="38100" dir="2700000" algn="tl">
                    <a:srgbClr val="000000"/>
                  </a:outerShdw>
                </a:effectLst>
                <a:latin typeface="Times New Roman" pitchFamily="18" charset="0"/>
              </a:rPr>
              <a:t>AS: Characteristic </a:t>
            </a:r>
            <a:r>
              <a:rPr lang="en-US" sz="3600" b="1" dirty="0" smtClean="0">
                <a:solidFill>
                  <a:srgbClr val="FFFF00"/>
                </a:solidFill>
                <a:effectLst>
                  <a:outerShdw blurRad="38100" dist="38100" dir="2700000" algn="tl">
                    <a:srgbClr val="000000"/>
                  </a:outerShdw>
                </a:effectLst>
                <a:latin typeface="Times New Roman" pitchFamily="18" charset="0"/>
              </a:rPr>
              <a:t>Pathologic Features</a:t>
            </a:r>
            <a:endParaRPr lang="en-US" sz="3600" b="1" dirty="0">
              <a:solidFill>
                <a:srgbClr val="FFFF00"/>
              </a:solidFill>
              <a:effectLst>
                <a:outerShdw blurRad="38100" dist="38100" dir="2700000" algn="tl">
                  <a:srgbClr val="000000"/>
                </a:outerShdw>
              </a:effectLst>
              <a:latin typeface="Times New Roman" pitchFamily="18" charset="0"/>
            </a:endParaRPr>
          </a:p>
        </p:txBody>
      </p:sp>
      <p:sp>
        <p:nvSpPr>
          <p:cNvPr id="14" name="Text Box 1026"/>
          <p:cNvSpPr txBox="1">
            <a:spLocks noChangeArrowheads="1"/>
          </p:cNvSpPr>
          <p:nvPr/>
        </p:nvSpPr>
        <p:spPr bwMode="auto">
          <a:xfrm>
            <a:off x="3876675" y="6330950"/>
            <a:ext cx="5273675" cy="523875"/>
          </a:xfrm>
          <a:prstGeom prst="rect">
            <a:avLst/>
          </a:prstGeom>
          <a:noFill/>
          <a:ln w="9525">
            <a:noFill/>
            <a:miter lim="800000"/>
            <a:headEnd/>
            <a:tailEnd/>
          </a:ln>
        </p:spPr>
        <p:txBody>
          <a:bodyPr wrap="none">
            <a:spAutoFit/>
          </a:bodyPr>
          <a:lstStyle/>
          <a:p>
            <a:pPr algn="r" eaLnBrk="0" hangingPunct="0">
              <a:spcBef>
                <a:spcPts val="0"/>
              </a:spcBef>
              <a:defRPr/>
            </a:pPr>
            <a:r>
              <a:rPr lang="en-US" sz="1400" b="1" dirty="0" err="1">
                <a:solidFill>
                  <a:srgbClr val="FFFFFF"/>
                </a:solidFill>
                <a:latin typeface="Arial"/>
              </a:rPr>
              <a:t>Sieper</a:t>
            </a:r>
            <a:r>
              <a:rPr lang="en-US" sz="1400" b="1" dirty="0">
                <a:solidFill>
                  <a:srgbClr val="FFFFFF"/>
                </a:solidFill>
                <a:latin typeface="Arial"/>
              </a:rPr>
              <a:t> J. Arthritis Res </a:t>
            </a:r>
            <a:r>
              <a:rPr lang="en-US" sz="1400" b="1" dirty="0" err="1">
                <a:solidFill>
                  <a:srgbClr val="FFFFFF"/>
                </a:solidFill>
                <a:latin typeface="Arial"/>
              </a:rPr>
              <a:t>Ther</a:t>
            </a:r>
            <a:r>
              <a:rPr lang="en-US" sz="1400" b="1" dirty="0">
                <a:solidFill>
                  <a:srgbClr val="FFFFFF"/>
                </a:solidFill>
                <a:latin typeface="Arial"/>
              </a:rPr>
              <a:t> 2009;11:208</a:t>
            </a:r>
          </a:p>
          <a:p>
            <a:pPr algn="r" eaLnBrk="0" hangingPunct="0">
              <a:spcBef>
                <a:spcPts val="0"/>
              </a:spcBef>
              <a:defRPr/>
            </a:pPr>
            <a:r>
              <a:rPr lang="en-US" sz="1400" b="1" dirty="0" err="1">
                <a:solidFill>
                  <a:srgbClr val="FFFFFF"/>
                </a:solidFill>
                <a:latin typeface="Arial"/>
              </a:rPr>
              <a:t>Elewaut</a:t>
            </a:r>
            <a:r>
              <a:rPr lang="en-US" sz="1400" b="1" dirty="0">
                <a:solidFill>
                  <a:srgbClr val="FFFFFF"/>
                </a:solidFill>
                <a:latin typeface="Arial"/>
              </a:rPr>
              <a:t> D &amp; </a:t>
            </a:r>
            <a:r>
              <a:rPr lang="en-US" sz="1400" b="1" dirty="0" err="1">
                <a:solidFill>
                  <a:srgbClr val="FFFFFF"/>
                </a:solidFill>
                <a:latin typeface="Arial"/>
              </a:rPr>
              <a:t>Matucci</a:t>
            </a:r>
            <a:r>
              <a:rPr lang="en-US" sz="1400" b="1" dirty="0">
                <a:solidFill>
                  <a:srgbClr val="FFFFFF"/>
                </a:solidFill>
                <a:latin typeface="Arial"/>
              </a:rPr>
              <a:t> MC. Rheumatology 2009;48:1029-1035</a:t>
            </a:r>
          </a:p>
        </p:txBody>
      </p:sp>
      <p:sp>
        <p:nvSpPr>
          <p:cNvPr id="15" name="Rectangle 14"/>
          <p:cNvSpPr/>
          <p:nvPr/>
        </p:nvSpPr>
        <p:spPr>
          <a:xfrm>
            <a:off x="463550" y="1463675"/>
            <a:ext cx="7939088" cy="3138488"/>
          </a:xfrm>
          <a:prstGeom prst="rect">
            <a:avLst/>
          </a:prstGeom>
        </p:spPr>
        <p:txBody>
          <a:bodyPr>
            <a:spAutoFit/>
          </a:bodyPr>
          <a:lstStyle/>
          <a:p>
            <a:pPr marL="171450" indent="-171450" eaLnBrk="0" hangingPunct="0">
              <a:spcBef>
                <a:spcPts val="1200"/>
              </a:spcBef>
              <a:buClr>
                <a:srgbClr val="FFFF00"/>
              </a:buClr>
              <a:buSzPct val="110000"/>
              <a:buFont typeface="Arial" pitchFamily="34" charset="0"/>
              <a:buChar char="•"/>
              <a:defRPr/>
            </a:pPr>
            <a:r>
              <a:rPr lang="en-US" sz="2000" b="1" dirty="0">
                <a:solidFill>
                  <a:srgbClr val="FFFFFF"/>
                </a:solidFill>
                <a:latin typeface="Arial"/>
              </a:rPr>
              <a:t> </a:t>
            </a:r>
            <a:r>
              <a:rPr lang="en-US" b="1" dirty="0" smtClean="0">
                <a:solidFill>
                  <a:srgbClr val="FFFFFF"/>
                </a:solidFill>
                <a:latin typeface="Arial"/>
              </a:rPr>
              <a:t>Chronic inflammation in</a:t>
            </a:r>
            <a:r>
              <a:rPr lang="en-US" b="1" dirty="0">
                <a:solidFill>
                  <a:srgbClr val="FFFFFF"/>
                </a:solidFill>
                <a:latin typeface="Arial"/>
              </a:rPr>
              <a:t>:</a:t>
            </a:r>
          </a:p>
          <a:p>
            <a:pPr marL="685800" lvl="1" indent="-285750" eaLnBrk="0" hangingPunct="0">
              <a:spcBef>
                <a:spcPts val="1200"/>
              </a:spcBef>
              <a:buClr>
                <a:srgbClr val="FFFF00"/>
              </a:buClr>
              <a:buFont typeface="Arial" pitchFamily="34" charset="0"/>
              <a:buChar char="–"/>
              <a:defRPr/>
            </a:pPr>
            <a:r>
              <a:rPr lang="en-US" sz="2000" b="1" dirty="0">
                <a:solidFill>
                  <a:srgbClr val="FFFFFF"/>
                </a:solidFill>
                <a:latin typeface="Arial"/>
              </a:rPr>
              <a:t>Axial structures (sacroiliac joint, spine, anterior chest wall, shoulder and hip)</a:t>
            </a:r>
          </a:p>
          <a:p>
            <a:pPr marL="685800" lvl="1" indent="-285750" eaLnBrk="0" hangingPunct="0">
              <a:spcBef>
                <a:spcPts val="1200"/>
              </a:spcBef>
              <a:buClr>
                <a:srgbClr val="FFFF00"/>
              </a:buClr>
              <a:buFont typeface="Arial" pitchFamily="34" charset="0"/>
              <a:buChar char="–"/>
              <a:defRPr/>
            </a:pPr>
            <a:r>
              <a:rPr lang="en-US" sz="2000" b="1" dirty="0">
                <a:solidFill>
                  <a:srgbClr val="FFFFFF"/>
                </a:solidFill>
                <a:latin typeface="Arial"/>
              </a:rPr>
              <a:t>Possibly large peripheral joints, mainly at the lower limbs  (</a:t>
            </a:r>
            <a:r>
              <a:rPr lang="en-US" sz="2000" b="1" dirty="0" err="1">
                <a:solidFill>
                  <a:srgbClr val="FFFFFF"/>
                </a:solidFill>
                <a:latin typeface="Arial"/>
              </a:rPr>
              <a:t>oligoarthritis</a:t>
            </a:r>
            <a:r>
              <a:rPr lang="en-US" sz="2000" b="1" dirty="0">
                <a:solidFill>
                  <a:srgbClr val="FFFFFF"/>
                </a:solidFill>
                <a:latin typeface="Arial"/>
              </a:rPr>
              <a:t>)</a:t>
            </a:r>
          </a:p>
          <a:p>
            <a:pPr marL="685800" lvl="1" indent="-285750" eaLnBrk="0" hangingPunct="0">
              <a:spcBef>
                <a:spcPts val="1200"/>
              </a:spcBef>
              <a:buClr>
                <a:srgbClr val="FFFF00"/>
              </a:buClr>
              <a:buFont typeface="Arial" pitchFamily="34" charset="0"/>
              <a:buChar char="–"/>
              <a:defRPr/>
            </a:pPr>
            <a:r>
              <a:rPr lang="en-US" sz="2000" b="1" dirty="0" err="1">
                <a:solidFill>
                  <a:srgbClr val="FFFFFF"/>
                </a:solidFill>
                <a:latin typeface="Arial"/>
              </a:rPr>
              <a:t>Entheses</a:t>
            </a:r>
            <a:r>
              <a:rPr lang="en-US" sz="2000" b="1" dirty="0">
                <a:solidFill>
                  <a:srgbClr val="FFFFFF"/>
                </a:solidFill>
                <a:latin typeface="Arial"/>
              </a:rPr>
              <a:t> (</a:t>
            </a:r>
            <a:r>
              <a:rPr lang="en-US" sz="2000" b="1" dirty="0" err="1">
                <a:solidFill>
                  <a:srgbClr val="FFFFFF"/>
                </a:solidFill>
                <a:latin typeface="Arial"/>
              </a:rPr>
              <a:t>enthesitis</a:t>
            </a:r>
            <a:r>
              <a:rPr lang="en-US" sz="2000" b="1" dirty="0">
                <a:solidFill>
                  <a:srgbClr val="FFFFFF"/>
                </a:solidFill>
                <a:latin typeface="Arial"/>
              </a:rPr>
              <a:t>) </a:t>
            </a:r>
          </a:p>
          <a:p>
            <a:pPr marL="228600" indent="-228600" eaLnBrk="0" hangingPunct="0">
              <a:spcBef>
                <a:spcPts val="2400"/>
              </a:spcBef>
              <a:buClr>
                <a:srgbClr val="FFFF00"/>
              </a:buClr>
              <a:buSzPct val="110000"/>
              <a:buFont typeface="Arial" pitchFamily="34" charset="0"/>
              <a:buChar char="•"/>
              <a:defRPr/>
            </a:pPr>
            <a:r>
              <a:rPr lang="en-US" sz="1600" b="1" dirty="0">
                <a:solidFill>
                  <a:srgbClr val="FFFFFF"/>
                </a:solidFill>
                <a:latin typeface="Arial"/>
              </a:rPr>
              <a:t> </a:t>
            </a:r>
            <a:r>
              <a:rPr lang="en-US" b="1" dirty="0">
                <a:solidFill>
                  <a:srgbClr val="FFFFFF"/>
                </a:solidFill>
                <a:latin typeface="Arial"/>
              </a:rPr>
              <a:t>Bone formation particularly in the axial joints</a:t>
            </a:r>
          </a:p>
        </p:txBody>
      </p:sp>
      <p:grpSp>
        <p:nvGrpSpPr>
          <p:cNvPr id="2" name="Group 1031"/>
          <p:cNvGrpSpPr>
            <a:grpSpLocks/>
          </p:cNvGrpSpPr>
          <p:nvPr/>
        </p:nvGrpSpPr>
        <p:grpSpPr bwMode="auto">
          <a:xfrm>
            <a:off x="687388" y="4775505"/>
            <a:ext cx="3581400" cy="1447800"/>
            <a:chOff x="240" y="1937"/>
            <a:chExt cx="2256" cy="912"/>
          </a:xfrm>
          <a:solidFill>
            <a:schemeClr val="bg2"/>
          </a:solidFill>
        </p:grpSpPr>
        <p:sp>
          <p:nvSpPr>
            <p:cNvPr id="18" name="Oval 1032"/>
            <p:cNvSpPr>
              <a:spLocks noChangeArrowheads="1"/>
            </p:cNvSpPr>
            <p:nvPr/>
          </p:nvSpPr>
          <p:spPr bwMode="auto">
            <a:xfrm>
              <a:off x="240" y="1937"/>
              <a:ext cx="2256" cy="912"/>
            </a:xfrm>
            <a:prstGeom prst="ellipse">
              <a:avLst/>
            </a:prstGeom>
            <a:grpFill/>
            <a:ln w="19050">
              <a:solidFill>
                <a:schemeClr val="tx1"/>
              </a:solidFill>
              <a:round/>
              <a:headEnd/>
              <a:tailEnd/>
            </a:ln>
          </p:spPr>
          <p:txBody>
            <a:bodyPr wrap="none" anchor="ctr"/>
            <a:lstStyle/>
            <a:p>
              <a:pPr eaLnBrk="0" hangingPunct="0">
                <a:spcBef>
                  <a:spcPct val="50000"/>
                </a:spcBef>
                <a:defRPr/>
              </a:pPr>
              <a:endParaRPr lang="en-US" sz="1600" b="1">
                <a:solidFill>
                  <a:srgbClr val="FFFFFF"/>
                </a:solidFill>
                <a:latin typeface="Arial" pitchFamily="34" charset="0"/>
              </a:endParaRPr>
            </a:p>
          </p:txBody>
        </p:sp>
        <p:sp>
          <p:nvSpPr>
            <p:cNvPr id="19" name="Text Box 1033"/>
            <p:cNvSpPr txBox="1">
              <a:spLocks noChangeArrowheads="1"/>
            </p:cNvSpPr>
            <p:nvPr/>
          </p:nvSpPr>
          <p:spPr bwMode="auto">
            <a:xfrm>
              <a:off x="690" y="2139"/>
              <a:ext cx="1358" cy="523"/>
            </a:xfrm>
            <a:prstGeom prst="rect">
              <a:avLst/>
            </a:prstGeom>
            <a:grpFill/>
            <a:ln w="19050">
              <a:noFill/>
              <a:miter lim="800000"/>
              <a:headEnd/>
              <a:tailEnd/>
            </a:ln>
          </p:spPr>
          <p:txBody>
            <a:bodyPr wrap="none">
              <a:spAutoFit/>
            </a:bodyPr>
            <a:lstStyle/>
            <a:p>
              <a:pPr algn="ctr" eaLnBrk="0" hangingPunct="0">
                <a:spcBef>
                  <a:spcPct val="50000"/>
                </a:spcBef>
                <a:defRPr/>
              </a:pPr>
              <a:r>
                <a:rPr lang="en-US" b="1" dirty="0">
                  <a:solidFill>
                    <a:srgbClr val="FFFFFF"/>
                  </a:solidFill>
                  <a:latin typeface="Arial" pitchFamily="34" charset="0"/>
                </a:rPr>
                <a:t>Inflammation</a:t>
              </a:r>
              <a:r>
                <a:rPr lang="en-US" sz="1600" b="1" dirty="0">
                  <a:solidFill>
                    <a:srgbClr val="FFFFFF"/>
                  </a:solidFill>
                  <a:latin typeface="Arial" pitchFamily="34" charset="0"/>
                </a:rPr>
                <a:t> </a:t>
              </a:r>
            </a:p>
            <a:p>
              <a:pPr algn="ctr" eaLnBrk="0" hangingPunct="0">
                <a:spcBef>
                  <a:spcPct val="50000"/>
                </a:spcBef>
                <a:defRPr/>
              </a:pPr>
              <a:r>
                <a:rPr lang="en-US" sz="1600" b="1" dirty="0">
                  <a:solidFill>
                    <a:srgbClr val="FFFFFF"/>
                  </a:solidFill>
                  <a:latin typeface="Arial" pitchFamily="34" charset="0"/>
                </a:rPr>
                <a:t>Disease activity</a:t>
              </a:r>
            </a:p>
          </p:txBody>
        </p:sp>
      </p:grpSp>
      <p:grpSp>
        <p:nvGrpSpPr>
          <p:cNvPr id="3" name="Group 1037"/>
          <p:cNvGrpSpPr>
            <a:grpSpLocks/>
          </p:cNvGrpSpPr>
          <p:nvPr/>
        </p:nvGrpSpPr>
        <p:grpSpPr bwMode="auto">
          <a:xfrm>
            <a:off x="5251450" y="4791380"/>
            <a:ext cx="3581400" cy="1447800"/>
            <a:chOff x="3168" y="3072"/>
            <a:chExt cx="2256" cy="912"/>
          </a:xfrm>
          <a:solidFill>
            <a:schemeClr val="bg2"/>
          </a:solidFill>
        </p:grpSpPr>
        <p:sp>
          <p:nvSpPr>
            <p:cNvPr id="21" name="Oval 1038"/>
            <p:cNvSpPr>
              <a:spLocks noChangeArrowheads="1"/>
            </p:cNvSpPr>
            <p:nvPr/>
          </p:nvSpPr>
          <p:spPr bwMode="auto">
            <a:xfrm>
              <a:off x="3168" y="3072"/>
              <a:ext cx="2256" cy="912"/>
            </a:xfrm>
            <a:prstGeom prst="ellipse">
              <a:avLst/>
            </a:prstGeom>
            <a:grpFill/>
            <a:ln w="19050">
              <a:solidFill>
                <a:schemeClr val="tx1"/>
              </a:solidFill>
              <a:round/>
              <a:headEnd/>
              <a:tailEnd/>
            </a:ln>
          </p:spPr>
          <p:txBody>
            <a:bodyPr wrap="none" anchor="ctr"/>
            <a:lstStyle/>
            <a:p>
              <a:pPr eaLnBrk="0" hangingPunct="0">
                <a:spcBef>
                  <a:spcPct val="50000"/>
                </a:spcBef>
                <a:defRPr/>
              </a:pPr>
              <a:endParaRPr lang="en-US" sz="1600" b="1">
                <a:solidFill>
                  <a:srgbClr val="FFFFFF"/>
                </a:solidFill>
                <a:latin typeface="Arial" pitchFamily="34" charset="0"/>
              </a:endParaRPr>
            </a:p>
          </p:txBody>
        </p:sp>
        <p:sp>
          <p:nvSpPr>
            <p:cNvPr id="22" name="Text Box 1039"/>
            <p:cNvSpPr txBox="1">
              <a:spLocks noChangeArrowheads="1"/>
            </p:cNvSpPr>
            <p:nvPr/>
          </p:nvSpPr>
          <p:spPr bwMode="auto">
            <a:xfrm>
              <a:off x="3394" y="3245"/>
              <a:ext cx="1818" cy="523"/>
            </a:xfrm>
            <a:prstGeom prst="rect">
              <a:avLst/>
            </a:prstGeom>
            <a:noFill/>
            <a:ln w="19050">
              <a:noFill/>
              <a:miter lim="800000"/>
              <a:headEnd/>
              <a:tailEnd/>
            </a:ln>
          </p:spPr>
          <p:txBody>
            <a:bodyPr wrap="none">
              <a:spAutoFit/>
            </a:bodyPr>
            <a:lstStyle/>
            <a:p>
              <a:pPr algn="ctr" eaLnBrk="0" hangingPunct="0">
                <a:spcBef>
                  <a:spcPct val="50000"/>
                </a:spcBef>
                <a:defRPr/>
              </a:pPr>
              <a:r>
                <a:rPr lang="en-US" b="1" dirty="0">
                  <a:solidFill>
                    <a:srgbClr val="FFFFFF"/>
                  </a:solidFill>
                  <a:latin typeface="Arial" pitchFamily="34" charset="0"/>
                </a:rPr>
                <a:t>Structural damage</a:t>
              </a:r>
            </a:p>
            <a:p>
              <a:pPr algn="ctr" eaLnBrk="0" hangingPunct="0">
                <a:spcBef>
                  <a:spcPct val="50000"/>
                </a:spcBef>
                <a:defRPr/>
              </a:pPr>
              <a:r>
                <a:rPr lang="en-US" sz="1600" b="1" dirty="0">
                  <a:solidFill>
                    <a:srgbClr val="FFFFFF"/>
                  </a:solidFill>
                  <a:latin typeface="Arial" pitchFamily="34" charset="0"/>
                </a:rPr>
                <a:t>Syndesmophytes formation</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84188" y="746125"/>
            <a:ext cx="7964487" cy="498475"/>
          </a:xfrm>
        </p:spPr>
        <p:txBody>
          <a:bodyPr/>
          <a:lstStyle/>
          <a:p>
            <a:pPr>
              <a:spcBef>
                <a:spcPct val="50000"/>
              </a:spcBef>
              <a:defRPr/>
            </a:pPr>
            <a:r>
              <a:rPr lang="en-US" kern="1200" dirty="0" smtClean="0">
                <a:effectLst>
                  <a:outerShdw blurRad="38100" dist="38100" dir="2700000" algn="tl">
                    <a:srgbClr val="000000"/>
                  </a:outerShdw>
                </a:effectLst>
                <a:latin typeface="Times New Roman" pitchFamily="18" charset="0"/>
                <a:ea typeface="+mn-ea"/>
                <a:cs typeface="+mn-cs"/>
              </a:rPr>
              <a:t>AS: Signs and Symptoms</a:t>
            </a:r>
          </a:p>
        </p:txBody>
      </p:sp>
      <p:sp>
        <p:nvSpPr>
          <p:cNvPr id="97283" name="Rectangle 23"/>
          <p:cNvSpPr>
            <a:spLocks noGrp="1" noChangeArrowheads="1"/>
          </p:cNvSpPr>
          <p:nvPr>
            <p:ph type="body" idx="1"/>
          </p:nvPr>
        </p:nvSpPr>
        <p:spPr>
          <a:xfrm>
            <a:off x="3370263" y="1733550"/>
            <a:ext cx="5732462" cy="4056063"/>
          </a:xfrm>
        </p:spPr>
        <p:txBody>
          <a:bodyPr/>
          <a:lstStyle/>
          <a:p>
            <a:pPr marL="533400" indent="-533400">
              <a:spcBef>
                <a:spcPts val="1200"/>
              </a:spcBef>
              <a:buClr>
                <a:srgbClr val="FFFF00"/>
              </a:buClr>
              <a:buFontTx/>
              <a:buNone/>
            </a:pPr>
            <a:r>
              <a:rPr lang="en-US" dirty="0" smtClean="0"/>
              <a:t>Axial manifestations:</a:t>
            </a:r>
          </a:p>
          <a:p>
            <a:pPr marL="914400" lvl="1" indent="-457200">
              <a:spcBef>
                <a:spcPts val="1200"/>
              </a:spcBef>
              <a:buClr>
                <a:srgbClr val="FFFF00"/>
              </a:buClr>
              <a:buFontTx/>
              <a:buChar char="•"/>
            </a:pPr>
            <a:r>
              <a:rPr lang="en-US" dirty="0" smtClean="0"/>
              <a:t>Chronic low back </a:t>
            </a:r>
            <a:r>
              <a:rPr lang="en-US" u="sng" dirty="0" smtClean="0">
                <a:solidFill>
                  <a:schemeClr val="tx2"/>
                </a:solidFill>
              </a:rPr>
              <a:t>pain</a:t>
            </a:r>
          </a:p>
          <a:p>
            <a:pPr marL="914400" lvl="1" indent="-457200">
              <a:spcBef>
                <a:spcPts val="1200"/>
              </a:spcBef>
              <a:buClr>
                <a:srgbClr val="FFFF00"/>
              </a:buClr>
              <a:buFontTx/>
              <a:buChar char="•"/>
            </a:pPr>
            <a:r>
              <a:rPr lang="en-US" dirty="0" smtClean="0"/>
              <a:t>With or without buttock pain</a:t>
            </a:r>
          </a:p>
          <a:p>
            <a:pPr marL="914400" lvl="1" indent="-457200">
              <a:spcBef>
                <a:spcPts val="1200"/>
              </a:spcBef>
              <a:buClr>
                <a:srgbClr val="FFFF00"/>
              </a:buClr>
              <a:buFontTx/>
              <a:buChar char="•"/>
            </a:pPr>
            <a:r>
              <a:rPr lang="en-US" dirty="0" smtClean="0"/>
              <a:t>Inflammatory characteristics:</a:t>
            </a:r>
            <a:r>
              <a:rPr lang="en-US" dirty="0" smtClean="0">
                <a:solidFill>
                  <a:srgbClr val="000000"/>
                </a:solidFill>
                <a:cs typeface="Arial" pitchFamily="34" charset="0"/>
                <a:hlinkClick r:id="rId4"/>
              </a:rPr>
              <a:t> </a:t>
            </a:r>
            <a:endParaRPr lang="en-US" dirty="0" smtClean="0"/>
          </a:p>
          <a:p>
            <a:pPr marL="1295400" lvl="2" indent="-381000">
              <a:spcBef>
                <a:spcPts val="1200"/>
              </a:spcBef>
              <a:buClr>
                <a:srgbClr val="FFFF00"/>
              </a:buClr>
              <a:buFont typeface="Arial" pitchFamily="34" charset="0"/>
              <a:buChar char="–"/>
            </a:pPr>
            <a:r>
              <a:rPr lang="en-US" dirty="0" smtClean="0"/>
              <a:t>Occurs at night (second part)</a:t>
            </a:r>
          </a:p>
          <a:p>
            <a:pPr marL="1295400" lvl="2" indent="-381000">
              <a:spcBef>
                <a:spcPts val="1200"/>
              </a:spcBef>
              <a:buClr>
                <a:srgbClr val="FFFF00"/>
              </a:buClr>
              <a:buFont typeface="Arial" pitchFamily="34" charset="0"/>
              <a:buChar char="–"/>
            </a:pPr>
            <a:r>
              <a:rPr lang="en-US" dirty="0" smtClean="0"/>
              <a:t>Sleep disturbance</a:t>
            </a:r>
            <a:endParaRPr lang="en-US" baseline="30000" dirty="0" smtClean="0"/>
          </a:p>
          <a:p>
            <a:pPr marL="1295400" lvl="2" indent="-381000">
              <a:spcBef>
                <a:spcPts val="1200"/>
              </a:spcBef>
              <a:buClr>
                <a:srgbClr val="FFFF00"/>
              </a:buClr>
              <a:buFont typeface="Arial" pitchFamily="34" charset="0"/>
              <a:buChar char="–"/>
            </a:pPr>
            <a:r>
              <a:rPr lang="en-US" dirty="0" smtClean="0"/>
              <a:t>Morning </a:t>
            </a:r>
            <a:r>
              <a:rPr lang="en-US" u="sng" dirty="0" smtClean="0">
                <a:solidFill>
                  <a:schemeClr val="tx2"/>
                </a:solidFill>
              </a:rPr>
              <a:t>stiffness</a:t>
            </a:r>
          </a:p>
          <a:p>
            <a:pPr marL="914400" lvl="1" indent="-457200">
              <a:spcBef>
                <a:spcPts val="1200"/>
              </a:spcBef>
              <a:buClr>
                <a:srgbClr val="FFFF00"/>
              </a:buClr>
              <a:buFontTx/>
              <a:buChar char="•"/>
            </a:pPr>
            <a:r>
              <a:rPr lang="en-US" dirty="0" smtClean="0"/>
              <a:t>Limited lumbar motion</a:t>
            </a:r>
          </a:p>
          <a:p>
            <a:pPr marL="914400" lvl="1" indent="-457200">
              <a:spcBef>
                <a:spcPts val="1200"/>
              </a:spcBef>
              <a:buClr>
                <a:srgbClr val="FFFF00"/>
              </a:buClr>
              <a:buFontTx/>
              <a:buChar char="•"/>
            </a:pPr>
            <a:r>
              <a:rPr lang="en-US" dirty="0" smtClean="0"/>
              <a:t>Onset before age of 40 years</a:t>
            </a:r>
          </a:p>
        </p:txBody>
      </p:sp>
      <p:sp>
        <p:nvSpPr>
          <p:cNvPr id="97284" name="Rectangle 54"/>
          <p:cNvSpPr>
            <a:spLocks noChangeArrowheads="1"/>
          </p:cNvSpPr>
          <p:nvPr/>
        </p:nvSpPr>
        <p:spPr bwMode="auto">
          <a:xfrm>
            <a:off x="381000" y="6107113"/>
            <a:ext cx="8797925" cy="785812"/>
          </a:xfrm>
          <a:prstGeom prst="rect">
            <a:avLst/>
          </a:prstGeom>
          <a:noFill/>
          <a:ln w="9525">
            <a:noFill/>
            <a:miter lim="800000"/>
            <a:headEnd/>
            <a:tailEnd/>
          </a:ln>
        </p:spPr>
        <p:txBody>
          <a:bodyPr wrap="none" anchor="ctr"/>
          <a:lstStyle/>
          <a:p>
            <a:pPr algn="r" eaLnBrk="0" hangingPunct="0"/>
            <a:r>
              <a:rPr lang="de-DE" sz="1400" b="1" dirty="0">
                <a:solidFill>
                  <a:srgbClr val="FFFFFF"/>
                </a:solidFill>
                <a:latin typeface="Arial" pitchFamily="34" charset="0"/>
              </a:rPr>
              <a:t>Sengupta R &amp; Stone MA. </a:t>
            </a:r>
            <a:r>
              <a:rPr lang="en-US" sz="1400" b="1" dirty="0">
                <a:solidFill>
                  <a:srgbClr val="FFFFFF"/>
                </a:solidFill>
                <a:latin typeface="Arial" pitchFamily="34" charset="0"/>
              </a:rPr>
              <a:t>Nat </a:t>
            </a:r>
            <a:r>
              <a:rPr lang="en-US" sz="1400" b="1" dirty="0" err="1">
                <a:solidFill>
                  <a:srgbClr val="FFFFFF"/>
                </a:solidFill>
                <a:latin typeface="Arial" pitchFamily="34" charset="0"/>
              </a:rPr>
              <a:t>Clin</a:t>
            </a:r>
            <a:r>
              <a:rPr lang="en-US" sz="1400" b="1" dirty="0">
                <a:solidFill>
                  <a:srgbClr val="FFFFFF"/>
                </a:solidFill>
                <a:latin typeface="Arial" pitchFamily="34" charset="0"/>
              </a:rPr>
              <a:t> </a:t>
            </a:r>
            <a:r>
              <a:rPr lang="en-US" sz="1400" b="1" dirty="0" err="1">
                <a:solidFill>
                  <a:srgbClr val="FFFFFF"/>
                </a:solidFill>
                <a:latin typeface="Arial" pitchFamily="34" charset="0"/>
              </a:rPr>
              <a:t>Pract</a:t>
            </a:r>
            <a:r>
              <a:rPr lang="en-US" sz="1400" b="1" dirty="0">
                <a:solidFill>
                  <a:srgbClr val="FFFFFF"/>
                </a:solidFill>
                <a:latin typeface="Arial" pitchFamily="34" charset="0"/>
              </a:rPr>
              <a:t> </a:t>
            </a:r>
            <a:r>
              <a:rPr lang="en-US" sz="1400" b="1" dirty="0" err="1">
                <a:solidFill>
                  <a:srgbClr val="FFFFFF"/>
                </a:solidFill>
                <a:latin typeface="Arial" pitchFamily="34" charset="0"/>
              </a:rPr>
              <a:t>Rheumatol</a:t>
            </a:r>
            <a:r>
              <a:rPr lang="en-US" sz="1400" b="1" dirty="0">
                <a:solidFill>
                  <a:srgbClr val="FFFFFF"/>
                </a:solidFill>
                <a:latin typeface="Arial" pitchFamily="34" charset="0"/>
              </a:rPr>
              <a:t> </a:t>
            </a:r>
            <a:r>
              <a:rPr lang="de-DE" sz="1400" b="1" dirty="0">
                <a:solidFill>
                  <a:srgbClr val="FFFFFF"/>
                </a:solidFill>
                <a:latin typeface="Arial" pitchFamily="34" charset="0"/>
              </a:rPr>
              <a:t>2007;3:496-503</a:t>
            </a:r>
          </a:p>
          <a:p>
            <a:pPr algn="r" eaLnBrk="0" hangingPunct="0"/>
            <a:r>
              <a:rPr lang="en-US" sz="1400" b="1" baseline="30000" dirty="0">
                <a:solidFill>
                  <a:srgbClr val="FFFFFF"/>
                </a:solidFill>
                <a:latin typeface="Arial" pitchFamily="34" charset="0"/>
              </a:rPr>
              <a:t> </a:t>
            </a:r>
            <a:r>
              <a:rPr lang="en-US" sz="1400" b="1" dirty="0" err="1">
                <a:solidFill>
                  <a:srgbClr val="FFFFFF"/>
                </a:solidFill>
                <a:latin typeface="Arial" pitchFamily="34" charset="0"/>
              </a:rPr>
              <a:t>Hultgren</a:t>
            </a:r>
            <a:r>
              <a:rPr lang="en-US" sz="1400" b="1" dirty="0">
                <a:solidFill>
                  <a:srgbClr val="FFFFFF"/>
                </a:solidFill>
                <a:latin typeface="Arial" pitchFamily="34" charset="0"/>
              </a:rPr>
              <a:t> S et al. </a:t>
            </a:r>
            <a:r>
              <a:rPr lang="en-US" sz="1400" b="1" dirty="0">
                <a:solidFill>
                  <a:srgbClr val="FFFFFF"/>
                </a:solidFill>
                <a:latin typeface="Arial" pitchFamily="34" charset="0"/>
                <a:cs typeface="Arial" pitchFamily="34" charset="0"/>
              </a:rPr>
              <a:t>Scand J </a:t>
            </a:r>
            <a:r>
              <a:rPr lang="en-US" sz="1400" b="1" dirty="0" err="1">
                <a:solidFill>
                  <a:srgbClr val="FFFFFF"/>
                </a:solidFill>
                <a:latin typeface="Arial" pitchFamily="34" charset="0"/>
                <a:cs typeface="Arial" pitchFamily="34" charset="0"/>
              </a:rPr>
              <a:t>Rheumatol</a:t>
            </a:r>
            <a:r>
              <a:rPr lang="en-US" sz="1400" b="1" dirty="0">
                <a:solidFill>
                  <a:srgbClr val="FFFFFF"/>
                </a:solidFill>
                <a:latin typeface="Arial" pitchFamily="34" charset="0"/>
                <a:cs typeface="Arial" pitchFamily="34" charset="0"/>
              </a:rPr>
              <a:t> 2000;29:365-369</a:t>
            </a:r>
          </a:p>
          <a:p>
            <a:pPr algn="r" eaLnBrk="0" hangingPunct="0"/>
            <a:r>
              <a:rPr lang="en-US" sz="1400" b="1" dirty="0">
                <a:solidFill>
                  <a:srgbClr val="FFFFFF"/>
                </a:solidFill>
                <a:latin typeface="Arial" pitchFamily="34" charset="0"/>
              </a:rPr>
              <a:t>Linden VD et al. Chapter 10. In: </a:t>
            </a:r>
            <a:r>
              <a:rPr lang="en-US" sz="1400" b="1" dirty="0" err="1">
                <a:solidFill>
                  <a:srgbClr val="FFFFFF"/>
                </a:solidFill>
                <a:latin typeface="Arial" pitchFamily="34" charset="0"/>
              </a:rPr>
              <a:t>Firestein</a:t>
            </a:r>
            <a:r>
              <a:rPr lang="en-US" sz="1400" b="1" dirty="0">
                <a:solidFill>
                  <a:srgbClr val="FFFFFF"/>
                </a:solidFill>
                <a:latin typeface="Arial" pitchFamily="34" charset="0"/>
              </a:rPr>
              <a:t>, Budd, Harris, </a:t>
            </a:r>
            <a:r>
              <a:rPr lang="en-US" sz="1400" b="1" dirty="0" err="1">
                <a:solidFill>
                  <a:srgbClr val="FFFFFF"/>
                </a:solidFill>
                <a:latin typeface="Arial" pitchFamily="34" charset="0"/>
              </a:rPr>
              <a:t>McInnes</a:t>
            </a:r>
            <a:r>
              <a:rPr lang="en-US" sz="1400" b="1" dirty="0">
                <a:solidFill>
                  <a:srgbClr val="FFFFFF"/>
                </a:solidFill>
                <a:latin typeface="Arial" pitchFamily="34" charset="0"/>
              </a:rPr>
              <a:t>, Ruddy and </a:t>
            </a:r>
            <a:r>
              <a:rPr lang="en-US" sz="1400" b="1" dirty="0" err="1">
                <a:solidFill>
                  <a:srgbClr val="FFFFFF"/>
                </a:solidFill>
                <a:latin typeface="Arial" pitchFamily="34" charset="0"/>
              </a:rPr>
              <a:t>Sergent</a:t>
            </a:r>
            <a:r>
              <a:rPr lang="en-US" sz="1400" b="1" dirty="0">
                <a:solidFill>
                  <a:srgbClr val="FFFFFF"/>
                </a:solidFill>
                <a:latin typeface="Arial" pitchFamily="34" charset="0"/>
              </a:rPr>
              <a:t>, eds. Kelley’s </a:t>
            </a:r>
          </a:p>
          <a:p>
            <a:pPr algn="r" eaLnBrk="0" hangingPunct="0"/>
            <a:r>
              <a:rPr lang="en-US" sz="1400" b="1" dirty="0">
                <a:solidFill>
                  <a:srgbClr val="FFFFFF"/>
                </a:solidFill>
                <a:latin typeface="Arial" pitchFamily="34" charset="0"/>
              </a:rPr>
              <a:t>Textbook of </a:t>
            </a:r>
            <a:r>
              <a:rPr lang="en-US" sz="1400" b="1" dirty="0" smtClean="0">
                <a:solidFill>
                  <a:srgbClr val="FFFFFF"/>
                </a:solidFill>
                <a:latin typeface="Arial" pitchFamily="34" charset="0"/>
              </a:rPr>
              <a:t>Rheumatology: </a:t>
            </a:r>
            <a:r>
              <a:rPr lang="en-US" sz="1400" b="1" dirty="0" err="1" smtClean="0">
                <a:solidFill>
                  <a:srgbClr val="FFFFFF"/>
                </a:solidFill>
                <a:latin typeface="Arial" pitchFamily="34" charset="0"/>
              </a:rPr>
              <a:t>Spondyloarthropathies</a:t>
            </a:r>
            <a:r>
              <a:rPr lang="en-US" sz="1400" b="1" dirty="0">
                <a:solidFill>
                  <a:srgbClr val="FFFFFF"/>
                </a:solidFill>
                <a:latin typeface="Arial" pitchFamily="34" charset="0"/>
              </a:rPr>
              <a:t>. 8</a:t>
            </a:r>
            <a:r>
              <a:rPr lang="en-US" sz="1400" b="1" baseline="30000" dirty="0">
                <a:solidFill>
                  <a:srgbClr val="FFFFFF"/>
                </a:solidFill>
                <a:latin typeface="Arial" pitchFamily="34" charset="0"/>
              </a:rPr>
              <a:t>th</a:t>
            </a:r>
            <a:r>
              <a:rPr lang="en-US" sz="1400" b="1" dirty="0">
                <a:solidFill>
                  <a:srgbClr val="FFFFFF"/>
                </a:solidFill>
                <a:latin typeface="Arial" pitchFamily="34" charset="0"/>
              </a:rPr>
              <a:t> ed. Saunders </a:t>
            </a:r>
            <a:r>
              <a:rPr lang="en-US" sz="1400" b="1" dirty="0" err="1" smtClean="0">
                <a:solidFill>
                  <a:srgbClr val="FFFFFF"/>
                </a:solidFill>
                <a:latin typeface="Arial" pitchFamily="34" charset="0"/>
              </a:rPr>
              <a:t>Elsevier;2009:p.1175</a:t>
            </a:r>
            <a:endParaRPr lang="en-US" sz="1400" b="1" dirty="0">
              <a:solidFill>
                <a:srgbClr val="FFFFFF"/>
              </a:solidFill>
              <a:latin typeface="Arial" pitchFamily="34" charset="0"/>
            </a:endParaRPr>
          </a:p>
          <a:p>
            <a:pPr algn="r" eaLnBrk="0" hangingPunct="0"/>
            <a:endParaRPr lang="en-US" sz="1400" b="1" dirty="0">
              <a:solidFill>
                <a:srgbClr val="FFFFFF"/>
              </a:solidFill>
              <a:latin typeface="Arial" pitchFamily="34" charset="0"/>
              <a:cs typeface="Arial" pitchFamily="34" charset="0"/>
            </a:endParaRPr>
          </a:p>
        </p:txBody>
      </p:sp>
      <p:sp>
        <p:nvSpPr>
          <p:cNvPr id="97285" name="Rounded Rectangular Callout 7"/>
          <p:cNvSpPr>
            <a:spLocks noChangeArrowheads="1"/>
          </p:cNvSpPr>
          <p:nvPr/>
        </p:nvSpPr>
        <p:spPr bwMode="auto">
          <a:xfrm>
            <a:off x="549275" y="5319713"/>
            <a:ext cx="2914650" cy="919162"/>
          </a:xfrm>
          <a:prstGeom prst="wedgeRoundRectCallout">
            <a:avLst>
              <a:gd name="adj1" fmla="val -18898"/>
              <a:gd name="adj2" fmla="val -49843"/>
              <a:gd name="adj3" fmla="val 16667"/>
            </a:avLst>
          </a:prstGeom>
          <a:solidFill>
            <a:schemeClr val="bg2"/>
          </a:solidFill>
          <a:ln w="19050" algn="ctr">
            <a:solidFill>
              <a:schemeClr val="tx1"/>
            </a:solidFill>
            <a:round/>
            <a:headEnd/>
            <a:tailEnd/>
          </a:ln>
        </p:spPr>
        <p:txBody>
          <a:bodyPr>
            <a:spAutoFit/>
          </a:bodyPr>
          <a:lstStyle/>
          <a:p>
            <a:pPr eaLnBrk="0" hangingPunct="0">
              <a:spcBef>
                <a:spcPct val="50000"/>
              </a:spcBef>
            </a:pPr>
            <a:r>
              <a:rPr lang="en-US" sz="1600" b="1" u="sng">
                <a:solidFill>
                  <a:srgbClr val="FFFFFF"/>
                </a:solidFill>
                <a:latin typeface="Arial" pitchFamily="34" charset="0"/>
              </a:rPr>
              <a:t>Inflammatory</a:t>
            </a:r>
            <a:r>
              <a:rPr lang="en-US" sz="1600" b="1">
                <a:solidFill>
                  <a:srgbClr val="FFFFFF"/>
                </a:solidFill>
                <a:latin typeface="Arial" pitchFamily="34" charset="0"/>
              </a:rPr>
              <a:t> back </a:t>
            </a:r>
            <a:br>
              <a:rPr lang="en-US" sz="1600" b="1">
                <a:solidFill>
                  <a:srgbClr val="FFFFFF"/>
                </a:solidFill>
                <a:latin typeface="Arial" pitchFamily="34" charset="0"/>
              </a:rPr>
            </a:br>
            <a:r>
              <a:rPr lang="en-US" sz="1600" b="1">
                <a:solidFill>
                  <a:srgbClr val="FFFFFF"/>
                </a:solidFill>
                <a:latin typeface="Arial" pitchFamily="34" charset="0"/>
              </a:rPr>
              <a:t>pain (IBP) = Characteristic symptom</a:t>
            </a:r>
          </a:p>
        </p:txBody>
      </p:sp>
      <p:sp>
        <p:nvSpPr>
          <p:cNvPr id="97288" name="Rectangle 14"/>
          <p:cNvSpPr>
            <a:spLocks noChangeArrowheads="1"/>
          </p:cNvSpPr>
          <p:nvPr/>
        </p:nvSpPr>
        <p:spPr bwMode="auto">
          <a:xfrm>
            <a:off x="436563" y="3362325"/>
            <a:ext cx="2127250" cy="338138"/>
          </a:xfrm>
          <a:prstGeom prst="rect">
            <a:avLst/>
          </a:prstGeom>
          <a:noFill/>
          <a:ln w="9525">
            <a:noFill/>
            <a:miter lim="800000"/>
            <a:headEnd/>
            <a:tailEnd/>
          </a:ln>
        </p:spPr>
        <p:txBody>
          <a:bodyPr wrap="none">
            <a:spAutoFit/>
          </a:bodyPr>
          <a:lstStyle/>
          <a:p>
            <a:pPr eaLnBrk="0" hangingPunct="0">
              <a:spcBef>
                <a:spcPct val="50000"/>
              </a:spcBef>
            </a:pPr>
            <a:r>
              <a:rPr lang="en-US" sz="1600" b="1">
                <a:solidFill>
                  <a:srgbClr val="FFFFFF"/>
                </a:solidFill>
                <a:latin typeface="Arial" pitchFamily="34" charset="0"/>
              </a:rPr>
              <a:t>MRI sacro-iliac joint</a:t>
            </a:r>
          </a:p>
        </p:txBody>
      </p:sp>
      <p:grpSp>
        <p:nvGrpSpPr>
          <p:cNvPr id="2" name="Group 1031"/>
          <p:cNvGrpSpPr>
            <a:grpSpLocks/>
          </p:cNvGrpSpPr>
          <p:nvPr/>
        </p:nvGrpSpPr>
        <p:grpSpPr bwMode="auto">
          <a:xfrm>
            <a:off x="6400818" y="244411"/>
            <a:ext cx="2477047" cy="988933"/>
            <a:chOff x="277" y="2085"/>
            <a:chExt cx="2154" cy="725"/>
          </a:xfrm>
          <a:solidFill>
            <a:schemeClr val="bg2"/>
          </a:solidFill>
        </p:grpSpPr>
        <p:sp>
          <p:nvSpPr>
            <p:cNvPr id="10" name="Oval 1032"/>
            <p:cNvSpPr>
              <a:spLocks noChangeArrowheads="1"/>
            </p:cNvSpPr>
            <p:nvPr/>
          </p:nvSpPr>
          <p:spPr bwMode="auto">
            <a:xfrm>
              <a:off x="277" y="2085"/>
              <a:ext cx="2154" cy="725"/>
            </a:xfrm>
            <a:prstGeom prst="ellipse">
              <a:avLst/>
            </a:prstGeom>
            <a:grpFill/>
            <a:ln w="19050">
              <a:solidFill>
                <a:schemeClr val="tx1"/>
              </a:solidFill>
              <a:round/>
              <a:headEnd/>
              <a:tailEnd/>
            </a:ln>
          </p:spPr>
          <p:txBody>
            <a:bodyPr wrap="none" anchor="ctr"/>
            <a:lstStyle/>
            <a:p>
              <a:pPr eaLnBrk="0" hangingPunct="0">
                <a:spcBef>
                  <a:spcPct val="50000"/>
                </a:spcBef>
                <a:defRPr/>
              </a:pPr>
              <a:endParaRPr lang="en-US" sz="1600" b="1">
                <a:solidFill>
                  <a:srgbClr val="FFFFFF"/>
                </a:solidFill>
                <a:latin typeface="Arial" pitchFamily="34" charset="0"/>
              </a:endParaRPr>
            </a:p>
          </p:txBody>
        </p:sp>
        <p:sp>
          <p:nvSpPr>
            <p:cNvPr id="11" name="Text Box 1033"/>
            <p:cNvSpPr txBox="1">
              <a:spLocks noChangeArrowheads="1"/>
            </p:cNvSpPr>
            <p:nvPr/>
          </p:nvSpPr>
          <p:spPr bwMode="auto">
            <a:xfrm>
              <a:off x="727" y="2209"/>
              <a:ext cx="1327" cy="485"/>
            </a:xfrm>
            <a:prstGeom prst="rect">
              <a:avLst/>
            </a:prstGeom>
            <a:grpFill/>
            <a:ln w="19050">
              <a:noFill/>
              <a:miter lim="800000"/>
              <a:headEnd/>
              <a:tailEnd/>
            </a:ln>
          </p:spPr>
          <p:txBody>
            <a:bodyPr wrap="none">
              <a:spAutoFit/>
            </a:bodyPr>
            <a:lstStyle/>
            <a:p>
              <a:pPr algn="ctr" eaLnBrk="0" hangingPunct="0">
                <a:spcBef>
                  <a:spcPct val="50000"/>
                </a:spcBef>
                <a:defRPr/>
              </a:pPr>
              <a:r>
                <a:rPr lang="en-US" sz="1600" b="1" dirty="0">
                  <a:solidFill>
                    <a:srgbClr val="FFFFFF"/>
                  </a:solidFill>
                  <a:latin typeface="Arial" pitchFamily="34" charset="0"/>
                </a:rPr>
                <a:t>Inflammation </a:t>
              </a:r>
            </a:p>
            <a:p>
              <a:pPr algn="ctr" eaLnBrk="0" hangingPunct="0">
                <a:spcBef>
                  <a:spcPct val="50000"/>
                </a:spcBef>
                <a:defRPr/>
              </a:pPr>
              <a:r>
                <a:rPr lang="en-US" sz="1400" b="1" dirty="0">
                  <a:solidFill>
                    <a:srgbClr val="FFFFFF"/>
                  </a:solidFill>
                  <a:latin typeface="Arial" pitchFamily="34" charset="0"/>
                </a:rPr>
                <a:t>Disease activity</a:t>
              </a:r>
            </a:p>
          </p:txBody>
        </p:sp>
      </p:gr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Ankylosing Spondylitis: Definition"/>
  <p:tag name="PXID" val="3"/>
  <p:tag name="SID" val="765"/>
</p:tagLst>
</file>

<file path=ppt/tags/tag2.xml><?xml version="1.0" encoding="utf-8"?>
<p:tagLst xmlns:a="http://schemas.openxmlformats.org/drawingml/2006/main" xmlns:r="http://schemas.openxmlformats.org/officeDocument/2006/relationships" xmlns:p="http://schemas.openxmlformats.org/presentationml/2006/main">
  <p:tag name="PXID" val="1"/>
  <p:tag name="SID" val="3295"/>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AME" val="Ankylosing Spondylitis: Definition"/>
  <p:tag name="PXID" val="3"/>
  <p:tag name="SID" val="765"/>
</p:tagLst>
</file>

<file path=ppt/tags/tag4.xml><?xml version="1.0" encoding="utf-8"?>
<p:tagLst xmlns:a="http://schemas.openxmlformats.org/drawingml/2006/main" xmlns:r="http://schemas.openxmlformats.org/officeDocument/2006/relationships" xmlns:p="http://schemas.openxmlformats.org/presentationml/2006/main">
  <p:tag name="NAME" val="Ankylosing Spondylitis: Definition"/>
  <p:tag name="PXID" val="3"/>
  <p:tag name="SID" val="765"/>
</p:tagLst>
</file>

<file path=ppt/tags/tag5.xml><?xml version="1.0" encoding="utf-8"?>
<p:tagLst xmlns:a="http://schemas.openxmlformats.org/drawingml/2006/main" xmlns:r="http://schemas.openxmlformats.org/officeDocument/2006/relationships" xmlns:p="http://schemas.openxmlformats.org/presentationml/2006/main">
  <p:tag name="NAME" val="Ankylosing Spondylitis: Definition"/>
  <p:tag name="PXID" val="3"/>
  <p:tag name="SID" val="765"/>
</p:tagLst>
</file>

<file path=ppt/tags/tag6.xml><?xml version="1.0" encoding="utf-8"?>
<p:tagLst xmlns:a="http://schemas.openxmlformats.org/drawingml/2006/main" xmlns:r="http://schemas.openxmlformats.org/officeDocument/2006/relationships" xmlns:p="http://schemas.openxmlformats.org/presentationml/2006/main">
  <p:tag name="NAME" val="Ankylosing Spondylitis: Definition"/>
  <p:tag name="PXID" val="3"/>
  <p:tag name="SID" val="765"/>
</p:tagLst>
</file>

<file path=ppt/tags/tag7.xml><?xml version="1.0" encoding="utf-8"?>
<p:tagLst xmlns:a="http://schemas.openxmlformats.org/drawingml/2006/main" xmlns:r="http://schemas.openxmlformats.org/officeDocument/2006/relationships" xmlns:p="http://schemas.openxmlformats.org/presentationml/2006/main">
  <p:tag name="NAME" val="Modified Sharp Score "/>
  <p:tag name="PXID" val="1"/>
  <p:tag name="SID" val="3112"/>
</p:tagLst>
</file>

<file path=ppt/theme/theme1.xml><?xml version="1.0" encoding="utf-8"?>
<a:theme xmlns:a="http://schemas.openxmlformats.org/drawingml/2006/main" name="1_Medical Communications Standard Slide Template">
  <a:themeElements>
    <a:clrScheme name="Medical Communications Standard Slide Template 1">
      <a:dk1>
        <a:srgbClr val="000000"/>
      </a:dk1>
      <a:lt1>
        <a:srgbClr val="FFFFFF"/>
      </a:lt1>
      <a:dk2>
        <a:srgbClr val="000080"/>
      </a:dk2>
      <a:lt2>
        <a:srgbClr val="FFFF00"/>
      </a:lt2>
      <a:accent1>
        <a:srgbClr val="FF0000"/>
      </a:accent1>
      <a:accent2>
        <a:srgbClr val="9933FF"/>
      </a:accent2>
      <a:accent3>
        <a:srgbClr val="AAAAC0"/>
      </a:accent3>
      <a:accent4>
        <a:srgbClr val="DADADA"/>
      </a:accent4>
      <a:accent5>
        <a:srgbClr val="FFAAAA"/>
      </a:accent5>
      <a:accent6>
        <a:srgbClr val="8A2DE7"/>
      </a:accent6>
      <a:hlink>
        <a:srgbClr val="00CC00"/>
      </a:hlink>
      <a:folHlink>
        <a:srgbClr val="FF9933"/>
      </a:folHlink>
    </a:clrScheme>
    <a:fontScheme name="Medical Communications Standard Slide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edical Communications Standard Slide Template 1">
        <a:dk1>
          <a:srgbClr val="000000"/>
        </a:dk1>
        <a:lt1>
          <a:srgbClr val="FFFFFF"/>
        </a:lt1>
        <a:dk2>
          <a:srgbClr val="000080"/>
        </a:dk2>
        <a:lt2>
          <a:srgbClr val="FFFF00"/>
        </a:lt2>
        <a:accent1>
          <a:srgbClr val="FF0000"/>
        </a:accent1>
        <a:accent2>
          <a:srgbClr val="9933FF"/>
        </a:accent2>
        <a:accent3>
          <a:srgbClr val="AAAAC0"/>
        </a:accent3>
        <a:accent4>
          <a:srgbClr val="DADADA"/>
        </a:accent4>
        <a:accent5>
          <a:srgbClr val="FFAAAA"/>
        </a:accent5>
        <a:accent6>
          <a:srgbClr val="8A2DE7"/>
        </a:accent6>
        <a:hlink>
          <a:srgbClr val="00CC00"/>
        </a:hlink>
        <a:folHlink>
          <a:srgbClr val="FF99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sa 4.3_Rev5_11">
  <a:themeElements>
    <a:clrScheme name="Janssen Cool Palette">
      <a:dk1>
        <a:srgbClr val="505050"/>
      </a:dk1>
      <a:lt1>
        <a:srgbClr val="FFFFFF"/>
      </a:lt1>
      <a:dk2>
        <a:srgbClr val="505050"/>
      </a:dk2>
      <a:lt2>
        <a:srgbClr val="FFFFFF"/>
      </a:lt2>
      <a:accent1>
        <a:srgbClr val="09357A"/>
      </a:accent1>
      <a:accent2>
        <a:srgbClr val="2A8EBF"/>
      </a:accent2>
      <a:accent3>
        <a:srgbClr val="94C6DF"/>
      </a:accent3>
      <a:accent4>
        <a:srgbClr val="237D26"/>
      </a:accent4>
      <a:accent5>
        <a:srgbClr val="7FC31C"/>
      </a:accent5>
      <a:accent6>
        <a:srgbClr val="BFE18D"/>
      </a:accent6>
      <a:hlink>
        <a:srgbClr val="2A8EBF"/>
      </a:hlink>
      <a:folHlink>
        <a:srgbClr val="94C6DF"/>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505050"/>
        </a:dk1>
        <a:lt1>
          <a:srgbClr val="FFFFFF"/>
        </a:lt1>
        <a:dk2>
          <a:srgbClr val="BFE18D"/>
        </a:dk2>
        <a:lt2>
          <a:srgbClr val="7FC31C"/>
        </a:lt2>
        <a:accent1>
          <a:srgbClr val="09357A"/>
        </a:accent1>
        <a:accent2>
          <a:srgbClr val="2A8EBF"/>
        </a:accent2>
        <a:accent3>
          <a:srgbClr val="FFFFFF"/>
        </a:accent3>
        <a:accent4>
          <a:srgbClr val="434343"/>
        </a:accent4>
        <a:accent5>
          <a:srgbClr val="AAAEBE"/>
        </a:accent5>
        <a:accent6>
          <a:srgbClr val="2580AD"/>
        </a:accent6>
        <a:hlink>
          <a:srgbClr val="93C5DF"/>
        </a:hlink>
        <a:folHlink>
          <a:srgbClr val="237D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esa 4.3_Rev5_11">
  <a:themeElements>
    <a:clrScheme name="Janssen Cool Palette">
      <a:dk1>
        <a:srgbClr val="505050"/>
      </a:dk1>
      <a:lt1>
        <a:srgbClr val="FFFFFF"/>
      </a:lt1>
      <a:dk2>
        <a:srgbClr val="505050"/>
      </a:dk2>
      <a:lt2>
        <a:srgbClr val="FFFFFF"/>
      </a:lt2>
      <a:accent1>
        <a:srgbClr val="09357A"/>
      </a:accent1>
      <a:accent2>
        <a:srgbClr val="2A8EBF"/>
      </a:accent2>
      <a:accent3>
        <a:srgbClr val="94C6DF"/>
      </a:accent3>
      <a:accent4>
        <a:srgbClr val="237D26"/>
      </a:accent4>
      <a:accent5>
        <a:srgbClr val="7FC31C"/>
      </a:accent5>
      <a:accent6>
        <a:srgbClr val="BFE18D"/>
      </a:accent6>
      <a:hlink>
        <a:srgbClr val="2A8EBF"/>
      </a:hlink>
      <a:folHlink>
        <a:srgbClr val="94C6DF"/>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505050"/>
        </a:dk1>
        <a:lt1>
          <a:srgbClr val="FFFFFF"/>
        </a:lt1>
        <a:dk2>
          <a:srgbClr val="BFE18D"/>
        </a:dk2>
        <a:lt2>
          <a:srgbClr val="7FC31C"/>
        </a:lt2>
        <a:accent1>
          <a:srgbClr val="09357A"/>
        </a:accent1>
        <a:accent2>
          <a:srgbClr val="2A8EBF"/>
        </a:accent2>
        <a:accent3>
          <a:srgbClr val="FFFFFF"/>
        </a:accent3>
        <a:accent4>
          <a:srgbClr val="434343"/>
        </a:accent4>
        <a:accent5>
          <a:srgbClr val="AAAEBE"/>
        </a:accent5>
        <a:accent6>
          <a:srgbClr val="2580AD"/>
        </a:accent6>
        <a:hlink>
          <a:srgbClr val="93C5DF"/>
        </a:hlink>
        <a:folHlink>
          <a:srgbClr val="237D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esa 4.3_Rev5_11">
  <a:themeElements>
    <a:clrScheme name="Janssen Cool Palette">
      <a:dk1>
        <a:srgbClr val="505050"/>
      </a:dk1>
      <a:lt1>
        <a:srgbClr val="FFFFFF"/>
      </a:lt1>
      <a:dk2>
        <a:srgbClr val="505050"/>
      </a:dk2>
      <a:lt2>
        <a:srgbClr val="FFFFFF"/>
      </a:lt2>
      <a:accent1>
        <a:srgbClr val="09357A"/>
      </a:accent1>
      <a:accent2>
        <a:srgbClr val="2A8EBF"/>
      </a:accent2>
      <a:accent3>
        <a:srgbClr val="94C6DF"/>
      </a:accent3>
      <a:accent4>
        <a:srgbClr val="237D26"/>
      </a:accent4>
      <a:accent5>
        <a:srgbClr val="7FC31C"/>
      </a:accent5>
      <a:accent6>
        <a:srgbClr val="BFE18D"/>
      </a:accent6>
      <a:hlink>
        <a:srgbClr val="2A8EBF"/>
      </a:hlink>
      <a:folHlink>
        <a:srgbClr val="94C6DF"/>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505050"/>
        </a:dk1>
        <a:lt1>
          <a:srgbClr val="FFFFFF"/>
        </a:lt1>
        <a:dk2>
          <a:srgbClr val="BFE18D"/>
        </a:dk2>
        <a:lt2>
          <a:srgbClr val="7FC31C"/>
        </a:lt2>
        <a:accent1>
          <a:srgbClr val="09357A"/>
        </a:accent1>
        <a:accent2>
          <a:srgbClr val="2A8EBF"/>
        </a:accent2>
        <a:accent3>
          <a:srgbClr val="FFFFFF"/>
        </a:accent3>
        <a:accent4>
          <a:srgbClr val="434343"/>
        </a:accent4>
        <a:accent5>
          <a:srgbClr val="AAAEBE"/>
        </a:accent5>
        <a:accent6>
          <a:srgbClr val="2580AD"/>
        </a:accent6>
        <a:hlink>
          <a:srgbClr val="93C5DF"/>
        </a:hlink>
        <a:folHlink>
          <a:srgbClr val="237D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plate_Standard_Blue">
  <a:themeElements>
    <a:clrScheme name="Template_Standard_Blue 1">
      <a:dk1>
        <a:srgbClr val="000000"/>
      </a:dk1>
      <a:lt1>
        <a:srgbClr val="FFFFFF"/>
      </a:lt1>
      <a:dk2>
        <a:srgbClr val="000080"/>
      </a:dk2>
      <a:lt2>
        <a:srgbClr val="FFFF00"/>
      </a:lt2>
      <a:accent1>
        <a:srgbClr val="FF0000"/>
      </a:accent1>
      <a:accent2>
        <a:srgbClr val="9933FF"/>
      </a:accent2>
      <a:accent3>
        <a:srgbClr val="AAAAC0"/>
      </a:accent3>
      <a:accent4>
        <a:srgbClr val="DADADA"/>
      </a:accent4>
      <a:accent5>
        <a:srgbClr val="FFAAAA"/>
      </a:accent5>
      <a:accent6>
        <a:srgbClr val="8A2DE7"/>
      </a:accent6>
      <a:hlink>
        <a:srgbClr val="00CC00"/>
      </a:hlink>
      <a:folHlink>
        <a:srgbClr val="FF9933"/>
      </a:folHlink>
    </a:clrScheme>
    <a:fontScheme name="Template_Standard_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0000"/>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_Standard_Blue 1">
        <a:dk1>
          <a:srgbClr val="000000"/>
        </a:dk1>
        <a:lt1>
          <a:srgbClr val="FFFFFF"/>
        </a:lt1>
        <a:dk2>
          <a:srgbClr val="000080"/>
        </a:dk2>
        <a:lt2>
          <a:srgbClr val="FFFF00"/>
        </a:lt2>
        <a:accent1>
          <a:srgbClr val="FF0000"/>
        </a:accent1>
        <a:accent2>
          <a:srgbClr val="9933FF"/>
        </a:accent2>
        <a:accent3>
          <a:srgbClr val="AAAAC0"/>
        </a:accent3>
        <a:accent4>
          <a:srgbClr val="DADADA"/>
        </a:accent4>
        <a:accent5>
          <a:srgbClr val="FFAAAA"/>
        </a:accent5>
        <a:accent6>
          <a:srgbClr val="8A2DE7"/>
        </a:accent6>
        <a:hlink>
          <a:srgbClr val="00CC00"/>
        </a:hlink>
        <a:folHlink>
          <a:srgbClr val="FF9933"/>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mplate_Standard_Blue">
  <a:themeElements>
    <a:clrScheme name="Template_Standard_Blue 1">
      <a:dk1>
        <a:srgbClr val="000000"/>
      </a:dk1>
      <a:lt1>
        <a:srgbClr val="FFFFFF"/>
      </a:lt1>
      <a:dk2>
        <a:srgbClr val="000080"/>
      </a:dk2>
      <a:lt2>
        <a:srgbClr val="FFFF00"/>
      </a:lt2>
      <a:accent1>
        <a:srgbClr val="FF0000"/>
      </a:accent1>
      <a:accent2>
        <a:srgbClr val="9933FF"/>
      </a:accent2>
      <a:accent3>
        <a:srgbClr val="AAAAC0"/>
      </a:accent3>
      <a:accent4>
        <a:srgbClr val="DADADA"/>
      </a:accent4>
      <a:accent5>
        <a:srgbClr val="FFAAAA"/>
      </a:accent5>
      <a:accent6>
        <a:srgbClr val="8A2DE7"/>
      </a:accent6>
      <a:hlink>
        <a:srgbClr val="00CC00"/>
      </a:hlink>
      <a:folHlink>
        <a:srgbClr val="FF9933"/>
      </a:folHlink>
    </a:clrScheme>
    <a:fontScheme name="Template_Standard_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0000"/>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_Standard_Blue 1">
        <a:dk1>
          <a:srgbClr val="000000"/>
        </a:dk1>
        <a:lt1>
          <a:srgbClr val="FFFFFF"/>
        </a:lt1>
        <a:dk2>
          <a:srgbClr val="000080"/>
        </a:dk2>
        <a:lt2>
          <a:srgbClr val="FFFF00"/>
        </a:lt2>
        <a:accent1>
          <a:srgbClr val="FF0000"/>
        </a:accent1>
        <a:accent2>
          <a:srgbClr val="9933FF"/>
        </a:accent2>
        <a:accent3>
          <a:srgbClr val="AAAAC0"/>
        </a:accent3>
        <a:accent4>
          <a:srgbClr val="DADADA"/>
        </a:accent4>
        <a:accent5>
          <a:srgbClr val="FFAAAA"/>
        </a:accent5>
        <a:accent6>
          <a:srgbClr val="8A2DE7"/>
        </a:accent6>
        <a:hlink>
          <a:srgbClr val="00CC00"/>
        </a:hlink>
        <a:folHlink>
          <a:srgbClr val="FF9933"/>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Template_Standard_Blue">
  <a:themeElements>
    <a:clrScheme name="Template_Standard_Blue 1">
      <a:dk1>
        <a:srgbClr val="000000"/>
      </a:dk1>
      <a:lt1>
        <a:srgbClr val="FFFFFF"/>
      </a:lt1>
      <a:dk2>
        <a:srgbClr val="000080"/>
      </a:dk2>
      <a:lt2>
        <a:srgbClr val="FFFF00"/>
      </a:lt2>
      <a:accent1>
        <a:srgbClr val="FF0000"/>
      </a:accent1>
      <a:accent2>
        <a:srgbClr val="9933FF"/>
      </a:accent2>
      <a:accent3>
        <a:srgbClr val="AAAAC0"/>
      </a:accent3>
      <a:accent4>
        <a:srgbClr val="DADADA"/>
      </a:accent4>
      <a:accent5>
        <a:srgbClr val="FFAAAA"/>
      </a:accent5>
      <a:accent6>
        <a:srgbClr val="8A2DE7"/>
      </a:accent6>
      <a:hlink>
        <a:srgbClr val="00CC00"/>
      </a:hlink>
      <a:folHlink>
        <a:srgbClr val="FF9933"/>
      </a:folHlink>
    </a:clrScheme>
    <a:fontScheme name="Template_Standard_Blu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0000"/>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_Standard_Blue 1">
        <a:dk1>
          <a:srgbClr val="000000"/>
        </a:dk1>
        <a:lt1>
          <a:srgbClr val="FFFFFF"/>
        </a:lt1>
        <a:dk2>
          <a:srgbClr val="000080"/>
        </a:dk2>
        <a:lt2>
          <a:srgbClr val="FFFF00"/>
        </a:lt2>
        <a:accent1>
          <a:srgbClr val="FF0000"/>
        </a:accent1>
        <a:accent2>
          <a:srgbClr val="9933FF"/>
        </a:accent2>
        <a:accent3>
          <a:srgbClr val="AAAAC0"/>
        </a:accent3>
        <a:accent4>
          <a:srgbClr val="DADADA"/>
        </a:accent4>
        <a:accent5>
          <a:srgbClr val="FFAAAA"/>
        </a:accent5>
        <a:accent6>
          <a:srgbClr val="8A2DE7"/>
        </a:accent6>
        <a:hlink>
          <a:srgbClr val="00CC00"/>
        </a:hlink>
        <a:folHlink>
          <a:srgbClr val="FF9933"/>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7AC6D8C9E26A4F964A606C71BBA927" ma:contentTypeVersion="1" ma:contentTypeDescription="Create a new document." ma:contentTypeScope="" ma:versionID="a78ba5d461ee6757f89505e73ecc38af">
  <xsd:schema xmlns:xsd="http://www.w3.org/2001/XMLSchema" xmlns:p="http://schemas.microsoft.com/office/2006/metadata/properties" xmlns:ns1="http://schemas.microsoft.com/sharepoint/v3" targetNamespace="http://schemas.microsoft.com/office/2006/metadata/properties" ma:root="true" ma:fieldsID="949202dcc3c1780e91e58fb2af340b1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AF5E6CA-FBC1-4284-976F-FBBD0393F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76FCEA0-C8B0-425A-9389-0189AD374CD4}">
  <ds:schemaRefs>
    <ds:schemaRef ds:uri="http://schemas.microsoft.com/sharepoint/v3/contenttype/forms"/>
  </ds:schemaRefs>
</ds:datastoreItem>
</file>

<file path=customXml/itemProps3.xml><?xml version="1.0" encoding="utf-8"?>
<ds:datastoreItem xmlns:ds="http://schemas.openxmlformats.org/officeDocument/2006/customXml" ds:itemID="{24A1DB1A-BF99-4461-9FD6-50B27A8502F4}">
  <ds:schemaRef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C:\Documents and Settings\tmefford\My Documents\06[1].05.06durability_of_response_June5.ppt</Template>
  <TotalTime>2232</TotalTime>
  <Words>2922</Words>
  <Application>Microsoft Office PowerPoint</Application>
  <PresentationFormat>On-screen Show (4:3)</PresentationFormat>
  <Paragraphs>425</Paragraphs>
  <Slides>26</Slides>
  <Notes>24</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1_Medical Communications Standard Slide Template</vt:lpstr>
      <vt:lpstr>Mesa 4.3_Rev5_11</vt:lpstr>
      <vt:lpstr>1_Mesa 4.3_Rev5_11</vt:lpstr>
      <vt:lpstr>2_Mesa 4.3_Rev5_11</vt:lpstr>
      <vt:lpstr>Template_Standard_Blue</vt:lpstr>
      <vt:lpstr>2_Template_Standard_Blue</vt:lpstr>
      <vt:lpstr>4_Template_Standard_Blue</vt:lpstr>
      <vt:lpstr>Ankylosing Spondylitis</vt:lpstr>
      <vt:lpstr>Ankylosing Spondylitis (AS)</vt:lpstr>
      <vt:lpstr>Ankylosing Spondylitis   “Bamboo Spine”</vt:lpstr>
      <vt:lpstr>AS: A Debilitating Rheumatic Disease</vt:lpstr>
      <vt:lpstr>AS (“Mis-”) Perceptions</vt:lpstr>
      <vt:lpstr>Epidemiology of AS</vt:lpstr>
      <vt:lpstr>Slide 7</vt:lpstr>
      <vt:lpstr>Slide 8</vt:lpstr>
      <vt:lpstr>AS: Signs and Symptoms</vt:lpstr>
      <vt:lpstr>AS: Structural Damage</vt:lpstr>
      <vt:lpstr>Slide 11</vt:lpstr>
      <vt:lpstr>Slide 12</vt:lpstr>
      <vt:lpstr>AS: Signs and Symptoms</vt:lpstr>
      <vt:lpstr>Why are Dactylitis and Enthesitis Important? </vt:lpstr>
      <vt:lpstr>AS: Extra-skeletal Signs and Symptoms</vt:lpstr>
      <vt:lpstr>AS: Extra-articular Manifestations (EAM)</vt:lpstr>
      <vt:lpstr>Ankylosing Spondylitis</vt:lpstr>
      <vt:lpstr>Diagnosis of AS</vt:lpstr>
      <vt:lpstr>Slide 19</vt:lpstr>
      <vt:lpstr>Slide 20</vt:lpstr>
      <vt:lpstr>Slide 21</vt:lpstr>
      <vt:lpstr>Spondyloarthritis and Classification Criteria</vt:lpstr>
      <vt:lpstr>ASAS Classification Criteria for Axial SpA</vt:lpstr>
      <vt:lpstr>Ankylosing Spondylitis</vt:lpstr>
      <vt:lpstr>ASAS Working Group Criteria for Response</vt:lpstr>
      <vt:lpstr>Bath Ankylosing Spondylitis Disease Activity Index (BASDAI)</vt:lpstr>
    </vt:vector>
  </TitlesOfParts>
  <Company>Johnson &amp; Johnson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RA Disease Background</dc:subject>
  <dc:creator>KGilmer</dc:creator>
  <cp:keywords>RA Disease Background, Global transition</cp:keywords>
  <cp:lastModifiedBy>PC_2018</cp:lastModifiedBy>
  <cp:revision>262</cp:revision>
  <dcterms:created xsi:type="dcterms:W3CDTF">2007-07-13T00:20:27Z</dcterms:created>
  <dcterms:modified xsi:type="dcterms:W3CDTF">2018-10-16T21:16:03Z</dcterms:modified>
  <cp:contentType>Competitor Information</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0x010100437AC6D8C9E26A4F964A606C71BBA927</vt:lpwstr>
  </property>
  <property fmtid="{D5CDD505-2E9C-101B-9397-08002B2CF9AE}" pid="3" name="NXPowerLiteLastOptimized">
    <vt:lpwstr>570105</vt:lpwstr>
  </property>
  <property fmtid="{D5CDD505-2E9C-101B-9397-08002B2CF9AE}" pid="4" name="NXPowerLiteVersion">
    <vt:lpwstr>D4.1.2</vt:lpwstr>
  </property>
  <property fmtid="{D5CDD505-2E9C-101B-9397-08002B2CF9AE}" pid="5" name="_dlc_ExpireDate">
    <vt:lpwstr>2012-06-14T22:00:00+00:00</vt:lpwstr>
  </property>
  <property fmtid="{D5CDD505-2E9C-101B-9397-08002B2CF9AE}" pid="6" name="VersionDate">
    <vt:lpwstr>2011-06-14T22:00:00+00:00</vt:lpwstr>
  </property>
  <property fmtid="{D5CDD505-2E9C-101B-9397-08002B2CF9AE}" pid="7" name="DocLanguage">
    <vt:lpwstr>English</vt:lpwstr>
  </property>
  <property fmtid="{D5CDD505-2E9C-101B-9397-08002B2CF9AE}" pid="8" name="Summary">
    <vt:lpwstr>Rheum, Disease State Background and Treatment Goals, RA, AS, PsA, June 2011 Final</vt:lpwstr>
  </property>
  <property fmtid="{D5CDD505-2E9C-101B-9397-08002B2CF9AE}" pid="9" name="ExpirationDate">
    <vt:lpwstr>2012-06-14T22:00:00+00:00</vt:lpwstr>
  </property>
</Properties>
</file>